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5" r:id="rId4"/>
    <p:sldId id="258" r:id="rId5"/>
    <p:sldId id="259" r:id="rId6"/>
    <p:sldId id="260" r:id="rId7"/>
    <p:sldId id="263" r:id="rId8"/>
    <p:sldId id="267" r:id="rId9"/>
    <p:sldId id="324" r:id="rId10"/>
    <p:sldId id="322" r:id="rId11"/>
    <p:sldId id="319" r:id="rId12"/>
    <p:sldId id="321" r:id="rId13"/>
    <p:sldId id="32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00FF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5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8FDB71-B6FB-46DB-9402-E40A07213CEC}" type="datetimeFigureOut">
              <a:rPr lang="en-US" smtClean="0"/>
              <a:t>11/30/22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AD79CE-4161-407B-8F45-AB390D1AB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4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63" lvl="1">
              <a:spcAft>
                <a:spcPts val="600"/>
              </a:spcAft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2ABB6-5E06-E745-84B6-DB2C317F763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581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12ABB6-5E06-E745-84B6-DB2C317F763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571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57A4F-426B-447D-9018-1791C23405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8E63F1-39CB-4C1C-AC1D-94A56AA81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CD8564-1F41-4FCE-96D5-49FC7672D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04D9A-6A41-46AE-B9A4-BFC2B3F3B669}" type="datetimeFigureOut">
              <a:rPr lang="en-US" smtClean="0"/>
              <a:t>11/30/22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08D9A9-41BF-45E5-91BD-760A04BA3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9A6DC-10A3-4529-ABE3-BBEA2137A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72505-21E5-4FD4-87F4-2B2D85D9F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194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640D3-E48E-4A19-BA31-44D515914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45BAB7-36A4-4AC2-A2D5-B2A0EB1905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E8D0A-B8A2-4752-B638-081178D87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04D9A-6A41-46AE-B9A4-BFC2B3F3B669}" type="datetimeFigureOut">
              <a:rPr lang="en-US" smtClean="0"/>
              <a:t>11/30/22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B1653E-71ED-4BF8-B5A3-E3109FE61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3E4AEA-E18B-45B2-8153-19893C8A9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72505-21E5-4FD4-87F4-2B2D85D9F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786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A498FE-E3A8-4924-A329-328FE9F653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F53B10-4ED8-4221-BC5B-D9A949819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268B2A-31CA-495C-B101-3BFD5314E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04D9A-6A41-46AE-B9A4-BFC2B3F3B669}" type="datetimeFigureOut">
              <a:rPr lang="en-US" smtClean="0"/>
              <a:t>11/30/22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3E2B5-187E-41E8-B36D-2750CAC48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35F6E-83AB-426A-BD34-4A23794E6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72505-21E5-4FD4-87F4-2B2D85D9F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50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6F7FC-66B7-4F2A-80A7-0AC3C6B54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19288-B527-444A-AF18-7E077FE43C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DF3B1-752F-48DD-81ED-67DCB8D69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04D9A-6A41-46AE-B9A4-BFC2B3F3B669}" type="datetimeFigureOut">
              <a:rPr lang="en-US" smtClean="0"/>
              <a:t>11/30/22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36FF0-5F76-46DA-88E6-BFC23A157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FD0459-4A46-4F47-B094-800879B86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72505-21E5-4FD4-87F4-2B2D85D9F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108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56B61-90C3-41A0-A8D9-12FBCD4F9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334849-DC67-439F-9BB5-0958B87EDF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40754-1B82-484A-99BA-136348C99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04D9A-6A41-46AE-B9A4-BFC2B3F3B669}" type="datetimeFigureOut">
              <a:rPr lang="en-US" smtClean="0"/>
              <a:t>11/30/22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A1D6C5-AB6E-4AC7-A1FA-53DC88304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1A18F-D75A-40B8-A6F0-7AAD5A5BF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72505-21E5-4FD4-87F4-2B2D85D9F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06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8ABBC-C709-4331-8EF2-63C604208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1B228-ADFB-4D53-8502-F6727DE6C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B9C6CD-8245-43AD-A997-26C26B170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165BC5-DBF6-46B9-AA1D-9480F234E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04D9A-6A41-46AE-B9A4-BFC2B3F3B669}" type="datetimeFigureOut">
              <a:rPr lang="en-US" smtClean="0"/>
              <a:t>11/30/22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95DEAE-B66E-435A-9486-0513CBFC5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167272-CB87-4DE6-8A03-B4D0EBA94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72505-21E5-4FD4-87F4-2B2D85D9F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396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B9E49-295D-4AEA-9807-7EC38EDC2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8FA84D-544E-438F-BD2F-43A8C60B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7E3480-FE54-4DE1-8B35-13A4F9EA27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74064E-3A73-43BF-BD78-08197B11FB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6FC0B9-1386-492F-95AA-AC65263195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A7C7F9-7A7B-4482-915D-9EFFCDD81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04D9A-6A41-46AE-B9A4-BFC2B3F3B669}" type="datetimeFigureOut">
              <a:rPr lang="en-US" smtClean="0"/>
              <a:t>11/30/22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CE170E-54F8-42AC-AE5A-92F759404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D769EC-27F0-48CA-9EA6-379F5C12A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72505-21E5-4FD4-87F4-2B2D85D9F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36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EAE16-7988-474F-9578-DDE9DC692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E5009F-02F2-48C0-8763-EA31757CB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04D9A-6A41-46AE-B9A4-BFC2B3F3B669}" type="datetimeFigureOut">
              <a:rPr lang="en-US" smtClean="0"/>
              <a:t>11/30/22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851DB2-72E4-4949-AFD8-EC91A3634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4B5363-D63B-444D-B22E-0AC04525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72505-21E5-4FD4-87F4-2B2D85D9F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645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C4F3A0-6004-4D6A-AE99-DB0B0388E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04D9A-6A41-46AE-B9A4-BFC2B3F3B669}" type="datetimeFigureOut">
              <a:rPr lang="en-US" smtClean="0"/>
              <a:t>11/30/22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E1755A-DC3C-4CF7-8187-F7F229A96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990265-04BD-445E-90D2-8A25EFB8C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72505-21E5-4FD4-87F4-2B2D85D9F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055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0EE11-FE8A-498A-822C-0A9804CCA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FCB588-EBDA-4654-994C-E0F3F0E90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4EBEB2-756B-40CB-87BA-F4DA0028BC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49D78-AB09-4A18-9C6C-B5C21710E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04D9A-6A41-46AE-B9A4-BFC2B3F3B669}" type="datetimeFigureOut">
              <a:rPr lang="en-US" smtClean="0"/>
              <a:t>11/30/22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64A0A-23B4-43FB-9AED-287D4CA38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CED3DD-847A-4236-A0E8-F53B12BFA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72505-21E5-4FD4-87F4-2B2D85D9F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61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08B70-3E8F-47B1-9FAF-7431F8192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E98831-BBA2-4DA9-8DA2-8C44BC437F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262B97-B4DA-4E91-B52E-3652935879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C1845B-E15C-4BB6-9735-49BB5C681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04D9A-6A41-46AE-B9A4-BFC2B3F3B669}" type="datetimeFigureOut">
              <a:rPr lang="en-US" smtClean="0"/>
              <a:t>11/30/22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BCFCA-5546-4B3B-90D8-162E2ABA7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BB8448-4BC6-4F63-AA61-CD8136E72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72505-21E5-4FD4-87F4-2B2D85D9F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324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239554-EBF6-49BC-BA0A-58405BEC1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9FB331-5D84-455D-92DD-82F50AD0E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35FDC-594A-4F86-9D5E-5520CB2CA2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A04D9A-6A41-46AE-B9A4-BFC2B3F3B669}" type="datetimeFigureOut">
              <a:rPr lang="en-US" smtClean="0"/>
              <a:t>11/30/22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5F39A-1987-47C8-B8E8-A7822FCB84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635BAB-FE0A-4AE3-8A81-E60A95C216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72505-21E5-4FD4-87F4-2B2D85D9F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232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3" Type="http://schemas.openxmlformats.org/officeDocument/2006/relationships/image" Target="../media/image2.jpeg"/><Relationship Id="rId21" Type="http://schemas.openxmlformats.org/officeDocument/2006/relationships/image" Target="../media/image20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gif"/><Relationship Id="rId10" Type="http://schemas.openxmlformats.org/officeDocument/2006/relationships/image" Target="../media/image9.jpeg"/><Relationship Id="rId19" Type="http://schemas.openxmlformats.org/officeDocument/2006/relationships/image" Target="../media/image18.gif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73.png"/><Relationship Id="rId3" Type="http://schemas.openxmlformats.org/officeDocument/2006/relationships/image" Target="../media/image60.emf"/><Relationship Id="rId7" Type="http://schemas.openxmlformats.org/officeDocument/2006/relationships/image" Target="../media/image67.png"/><Relationship Id="rId12" Type="http://schemas.openxmlformats.org/officeDocument/2006/relationships/image" Target="../media/image70.png"/><Relationship Id="rId17" Type="http://schemas.microsoft.com/office/2007/relationships/hdphoto" Target="../media/hdphoto5.wdp"/><Relationship Id="rId2" Type="http://schemas.openxmlformats.org/officeDocument/2006/relationships/image" Target="../media/image63.jpeg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69.emf"/><Relationship Id="rId5" Type="http://schemas.openxmlformats.org/officeDocument/2006/relationships/image" Target="../media/image65.png"/><Relationship Id="rId15" Type="http://schemas.microsoft.com/office/2007/relationships/hdphoto" Target="../media/hdphoto4.wdp"/><Relationship Id="rId10" Type="http://schemas.microsoft.com/office/2007/relationships/hdphoto" Target="../media/hdphoto2.wdp"/><Relationship Id="rId19" Type="http://schemas.microsoft.com/office/2007/relationships/hdphoto" Target="../media/hdphoto6.wdp"/><Relationship Id="rId4" Type="http://schemas.openxmlformats.org/officeDocument/2006/relationships/image" Target="../media/image64.png"/><Relationship Id="rId9" Type="http://schemas.openxmlformats.org/officeDocument/2006/relationships/image" Target="../media/image68.png"/><Relationship Id="rId14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16.png"/><Relationship Id="rId4" Type="http://schemas.openxmlformats.org/officeDocument/2006/relationships/image" Target="../media/image7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jpeg"/><Relationship Id="rId3" Type="http://schemas.openxmlformats.org/officeDocument/2006/relationships/image" Target="../media/image49.png"/><Relationship Id="rId7" Type="http://schemas.openxmlformats.org/officeDocument/2006/relationships/image" Target="../media/image51.gif"/><Relationship Id="rId12" Type="http://schemas.openxmlformats.org/officeDocument/2006/relationships/image" Target="../media/image56.jpeg"/><Relationship Id="rId2" Type="http://schemas.openxmlformats.org/officeDocument/2006/relationships/image" Target="../media/image48.png"/><Relationship Id="rId16" Type="http://schemas.openxmlformats.org/officeDocument/2006/relationships/image" Target="../media/image6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11" Type="http://schemas.openxmlformats.org/officeDocument/2006/relationships/image" Target="../media/image55.jpeg"/><Relationship Id="rId5" Type="http://schemas.openxmlformats.org/officeDocument/2006/relationships/image" Target="../media/image21.png"/><Relationship Id="rId15" Type="http://schemas.openxmlformats.org/officeDocument/2006/relationships/image" Target="../media/image59.png"/><Relationship Id="rId10" Type="http://schemas.openxmlformats.org/officeDocument/2006/relationships/image" Target="../media/image54.jpeg"/><Relationship Id="rId4" Type="http://schemas.openxmlformats.org/officeDocument/2006/relationships/image" Target="../media/image50.png"/><Relationship Id="rId9" Type="http://schemas.openxmlformats.org/officeDocument/2006/relationships/image" Target="../media/image53.png"/><Relationship Id="rId14" Type="http://schemas.openxmlformats.org/officeDocument/2006/relationships/image" Target="../media/image5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7E1A6F4-D136-41FE-87C9-BE1DE6E86872}"/>
              </a:ext>
            </a:extLst>
          </p:cNvPr>
          <p:cNvSpPr txBox="1"/>
          <p:nvPr/>
        </p:nvSpPr>
        <p:spPr>
          <a:xfrm>
            <a:off x="2050558" y="2535699"/>
            <a:ext cx="83608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AMBON: Linking biodiversity observations in the Arctic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85D5E5E-7B78-42F4-BB36-0892C1A6FFB4}"/>
              </a:ext>
            </a:extLst>
          </p:cNvPr>
          <p:cNvGrpSpPr/>
          <p:nvPr/>
        </p:nvGrpSpPr>
        <p:grpSpPr>
          <a:xfrm>
            <a:off x="1874260" y="-48304"/>
            <a:ext cx="8443480" cy="2371599"/>
            <a:chOff x="24244584" y="25560164"/>
            <a:chExt cx="11466071" cy="3299518"/>
          </a:xfrm>
        </p:grpSpPr>
        <p:pic>
          <p:nvPicPr>
            <p:cNvPr id="6" name="Picture 11">
              <a:extLst>
                <a:ext uri="{FF2B5EF4-FFF2-40B4-BE49-F238E27FC236}">
                  <a16:creationId xmlns:a16="http://schemas.microsoft.com/office/drawing/2014/main" id="{A3CAAF29-BDA4-4BDE-AC73-7313A03CDA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97759" y="26953606"/>
              <a:ext cx="4048429" cy="145237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7" descr="C:\Katrin\UAF projects\AMBON\website\daily log pictures\shearwaters.jpg">
              <a:extLst>
                <a:ext uri="{FF2B5EF4-FFF2-40B4-BE49-F238E27FC236}">
                  <a16:creationId xmlns:a16="http://schemas.microsoft.com/office/drawing/2014/main" id="{EF263543-425A-448E-9551-2D64A8FC1D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58944" y="25560164"/>
              <a:ext cx="2725487" cy="122651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E9EF523-37F7-4F66-A155-36802AD93C22}"/>
                </a:ext>
              </a:extLst>
            </p:cNvPr>
            <p:cNvGrpSpPr/>
            <p:nvPr/>
          </p:nvGrpSpPr>
          <p:grpSpPr>
            <a:xfrm>
              <a:off x="24244584" y="25648025"/>
              <a:ext cx="11466071" cy="3211657"/>
              <a:chOff x="12144300" y="11762987"/>
              <a:chExt cx="11466071" cy="3211657"/>
            </a:xfrm>
          </p:grpSpPr>
          <p:pic>
            <p:nvPicPr>
              <p:cNvPr id="17" name="Picture 2" descr="http://www.wageningenur.nl/upload_mm/f/b/c/779f83ed-60ad-4522-b4e3-ae1ced6c485d_Microbes%20Inside%20490x330_490x330.jpg">
                <a:extLst>
                  <a:ext uri="{FF2B5EF4-FFF2-40B4-BE49-F238E27FC236}">
                    <a16:creationId xmlns:a16="http://schemas.microsoft.com/office/drawing/2014/main" id="{FDB2A249-2B3C-49A0-BE6F-2802EA8261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221539" y="12694028"/>
                <a:ext cx="2249073" cy="1514682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4" descr="http://images.fineartamerica.com/images-medium-large-5/1-lm-of-the-colonial-diatom-fragillaria-sp-power-and-syred.jpg">
                <a:extLst>
                  <a:ext uri="{FF2B5EF4-FFF2-40B4-BE49-F238E27FC236}">
                    <a16:creationId xmlns:a16="http://schemas.microsoft.com/office/drawing/2014/main" id="{C731185E-C331-497E-8D77-40693D036C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575356" y="11762987"/>
                <a:ext cx="1945856" cy="126697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Left-Right Arrow 16">
                <a:extLst>
                  <a:ext uri="{FF2B5EF4-FFF2-40B4-BE49-F238E27FC236}">
                    <a16:creationId xmlns:a16="http://schemas.microsoft.com/office/drawing/2014/main" id="{CA304465-2CA9-4C44-A0FF-970984E6B00A}"/>
                  </a:ext>
                </a:extLst>
              </p:cNvPr>
              <p:cNvSpPr/>
              <p:nvPr/>
            </p:nvSpPr>
            <p:spPr>
              <a:xfrm>
                <a:off x="12144300" y="14063879"/>
                <a:ext cx="11466071" cy="910765"/>
              </a:xfrm>
              <a:prstGeom prst="left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</a:rPr>
                  <a:t>FROM MICROBES TO WHALES</a:t>
                </a:r>
              </a:p>
            </p:txBody>
          </p:sp>
        </p:grpSp>
        <p:pic>
          <p:nvPicPr>
            <p:cNvPr id="9" name="Picture 5" descr="C:\Katrin\UAF projects\AMBON\presentations\pictures\Thick-billed Murre, close in flight_USFWS, Sophie Webb.jpg">
              <a:extLst>
                <a:ext uri="{FF2B5EF4-FFF2-40B4-BE49-F238E27FC236}">
                  <a16:creationId xmlns:a16="http://schemas.microsoft.com/office/drawing/2014/main" id="{42068AE1-BB07-4BCC-A828-BC85BCE246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1346397" flipH="1">
              <a:off x="32840783" y="25769116"/>
              <a:ext cx="2356477" cy="152572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C:\Katrin\UAF projects\AMBON\presentations\pictures\Arctic cod - E. Siddon 2.jpg">
              <a:extLst>
                <a:ext uri="{FF2B5EF4-FFF2-40B4-BE49-F238E27FC236}">
                  <a16:creationId xmlns:a16="http://schemas.microsoft.com/office/drawing/2014/main" id="{7D8E4737-5E7C-4AA8-88D7-6C356A47ED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28939" y="25606159"/>
              <a:ext cx="2406200" cy="180044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C:\Katrin\UAF projects\Healy 05\15_cf_tubularia_500.jpg">
              <a:extLst>
                <a:ext uri="{FF2B5EF4-FFF2-40B4-BE49-F238E27FC236}">
                  <a16:creationId xmlns:a16="http://schemas.microsoft.com/office/drawing/2014/main" id="{16B6027E-B127-4D99-86CD-FC65D86D79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9805034">
              <a:off x="27838687" y="26610015"/>
              <a:ext cx="2007432" cy="150557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2">
              <a:extLst>
                <a:ext uri="{FF2B5EF4-FFF2-40B4-BE49-F238E27FC236}">
                  <a16:creationId xmlns:a16="http://schemas.microsoft.com/office/drawing/2014/main" id="{7191378F-B216-46AE-97C6-2BBC37E775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78579" y="27032123"/>
              <a:ext cx="1928715" cy="125041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5" descr="C:\Katrin\UAF projects\AMBON\website\daily log pictures\benthos haul.jpg">
              <a:extLst>
                <a:ext uri="{FF2B5EF4-FFF2-40B4-BE49-F238E27FC236}">
                  <a16:creationId xmlns:a16="http://schemas.microsoft.com/office/drawing/2014/main" id="{8081A7AE-3859-4BD0-93FE-A7D36CE912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640222">
              <a:off x="26205945" y="26847765"/>
              <a:ext cx="2104452" cy="140035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8" descr="C:\Katrin\UAF projects\BEST 2009\0901 pics\WALRUS.jpg">
              <a:extLst>
                <a:ext uri="{FF2B5EF4-FFF2-40B4-BE49-F238E27FC236}">
                  <a16:creationId xmlns:a16="http://schemas.microsoft.com/office/drawing/2014/main" id="{7E99A901-D499-48D9-A526-C19EB8432F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48898" y="26125224"/>
              <a:ext cx="2398611" cy="159513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http://www.microworldsphotography.com/Galleries/Microscopic-Creatures/i-FJZMtH4/4/L/DanielStoupin_CyclopsWithEggs-L.jpg">
              <a:extLst>
                <a:ext uri="{FF2B5EF4-FFF2-40B4-BE49-F238E27FC236}">
                  <a16:creationId xmlns:a16="http://schemas.microsoft.com/office/drawing/2014/main" id="{FE593BDF-190B-4F4D-B666-BCDE3170BD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51554" y="26031110"/>
              <a:ext cx="2017042" cy="136654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9" descr="C:\Katrin\UAF projects\Healy 05\13_crossota_spf_500.jpg">
              <a:extLst>
                <a:ext uri="{FF2B5EF4-FFF2-40B4-BE49-F238E27FC236}">
                  <a16:creationId xmlns:a16="http://schemas.microsoft.com/office/drawing/2014/main" id="{B4969EB3-D155-4A6F-80B0-F6D474856F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05885" y="25723196"/>
              <a:ext cx="1689080" cy="126681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0C7132B-EC6C-4A98-BF96-2EAABAD4B01C}"/>
              </a:ext>
            </a:extLst>
          </p:cNvPr>
          <p:cNvSpPr txBox="1"/>
          <p:nvPr/>
        </p:nvSpPr>
        <p:spPr>
          <a:xfrm>
            <a:off x="711381" y="4213140"/>
            <a:ext cx="110391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Katrin Iken</a:t>
            </a:r>
            <a:r>
              <a:rPr lang="en-US" b="1" baseline="30000" dirty="0"/>
              <a:t>1</a:t>
            </a:r>
            <a:r>
              <a:rPr lang="en-US" dirty="0"/>
              <a:t>, Lee Cooper</a:t>
            </a:r>
            <a:r>
              <a:rPr lang="en-US" baseline="30000" dirty="0"/>
              <a:t>2</a:t>
            </a:r>
            <a:r>
              <a:rPr lang="en-US" dirty="0"/>
              <a:t>, Seth Danielson</a:t>
            </a:r>
            <a:r>
              <a:rPr lang="en-US" baseline="30000" dirty="0"/>
              <a:t>1</a:t>
            </a:r>
            <a:r>
              <a:rPr lang="en-US" dirty="0"/>
              <a:t>, </a:t>
            </a:r>
            <a:r>
              <a:rPr lang="en-US" b="1" dirty="0"/>
              <a:t>Matt Galaska</a:t>
            </a:r>
            <a:r>
              <a:rPr lang="en-US" b="1" baseline="30000" dirty="0"/>
              <a:t>3</a:t>
            </a:r>
            <a:r>
              <a:rPr lang="en-US" dirty="0"/>
              <a:t>, Jacqueline Grebmeier</a:t>
            </a:r>
            <a:r>
              <a:rPr lang="en-US" baseline="30000" dirty="0"/>
              <a:t>2</a:t>
            </a:r>
            <a:r>
              <a:rPr lang="en-US" dirty="0"/>
              <a:t>, Donna Hauser</a:t>
            </a:r>
            <a:r>
              <a:rPr lang="en-US" baseline="30000" dirty="0"/>
              <a:t>1</a:t>
            </a:r>
            <a:r>
              <a:rPr lang="en-US" dirty="0"/>
              <a:t>, Russ Hopcroft</a:t>
            </a:r>
            <a:r>
              <a:rPr lang="en-US" baseline="30000" dirty="0"/>
              <a:t>1</a:t>
            </a:r>
            <a:r>
              <a:rPr lang="en-US" dirty="0"/>
              <a:t>, </a:t>
            </a:r>
            <a:r>
              <a:rPr lang="en-US" b="1" dirty="0"/>
              <a:t>Maria Kavanaugh</a:t>
            </a:r>
            <a:r>
              <a:rPr lang="en-US" b="1" baseline="30000" dirty="0"/>
              <a:t>4</a:t>
            </a:r>
            <a:r>
              <a:rPr lang="en-US" dirty="0"/>
              <a:t>, Kathy Kuletz</a:t>
            </a:r>
            <a:r>
              <a:rPr lang="en-US" baseline="30000" dirty="0"/>
              <a:t>5</a:t>
            </a:r>
            <a:r>
              <a:rPr lang="en-US" dirty="0"/>
              <a:t>, </a:t>
            </a:r>
            <a:r>
              <a:rPr lang="en-US" b="1" dirty="0"/>
              <a:t>Franz Mueter</a:t>
            </a:r>
            <a:r>
              <a:rPr lang="en-US" b="1" baseline="30000" dirty="0"/>
              <a:t>1</a:t>
            </a:r>
            <a:r>
              <a:rPr lang="en-US" dirty="0"/>
              <a:t>, Kate Stafford</a:t>
            </a:r>
            <a:r>
              <a:rPr lang="en-US" baseline="30000" dirty="0"/>
              <a:t>4</a:t>
            </a:r>
            <a:r>
              <a:rPr lang="en-US" dirty="0"/>
              <a:t>, </a:t>
            </a:r>
            <a:r>
              <a:rPr lang="en-US" dirty="0" err="1"/>
              <a:t>Sheyna</a:t>
            </a:r>
            <a:r>
              <a:rPr lang="en-US" dirty="0"/>
              <a:t> Wisdom</a:t>
            </a:r>
            <a:r>
              <a:rPr lang="en-US" baseline="30000" dirty="0"/>
              <a:t>6</a:t>
            </a:r>
            <a:r>
              <a:rPr lang="en-US" dirty="0"/>
              <a:t>, Alex Whiting</a:t>
            </a:r>
            <a:r>
              <a:rPr lang="en-US" baseline="30000" dirty="0"/>
              <a:t>7</a:t>
            </a:r>
            <a:endParaRPr lang="en-US" dirty="0"/>
          </a:p>
          <a:p>
            <a:pPr algn="ctr"/>
            <a:endParaRPr lang="en-US" b="1" dirty="0"/>
          </a:p>
          <a:p>
            <a:pPr lvl="0" algn="ctr"/>
            <a:r>
              <a:rPr lang="en-US" sz="1400" dirty="0"/>
              <a:t>(1) University of Alaska Fairbanks, (2) University of Maryland Center for Environmental Sciences, (3) University of Washington/NOAA, (4) Oregon State University, (5) U.S. Fish and Wildlife Service, (6) Alaska Ocean Observing System, (7) Native Village of Kotzebue</a:t>
            </a:r>
          </a:p>
          <a:p>
            <a:pPr algn="ctr"/>
            <a:r>
              <a:rPr lang="en-US" dirty="0"/>
              <a:t> </a:t>
            </a:r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FC9849FD-7F53-4ED3-B897-AFD36EF8D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42611" y="5920073"/>
            <a:ext cx="1090886" cy="745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Go to www.shell.com">
            <a:extLst>
              <a:ext uri="{FF2B5EF4-FFF2-40B4-BE49-F238E27FC236}">
                <a16:creationId xmlns:a16="http://schemas.microsoft.com/office/drawing/2014/main" id="{7F319001-CC92-4569-A635-02D50CC3A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1470" y="5951630"/>
            <a:ext cx="682310" cy="64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://www.gulfwatchalaska.org/wp-content/uploads/2013/10/noaa_logo.jpg">
            <a:extLst>
              <a:ext uri="{FF2B5EF4-FFF2-40B4-BE49-F238E27FC236}">
                <a16:creationId xmlns:a16="http://schemas.microsoft.com/office/drawing/2014/main" id="{BC237FBF-1867-4985-9674-F7A7CFE92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0584" y="5949025"/>
            <a:ext cx="902578" cy="71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Placeholder 96" descr="BOEM-COLOR.png">
            <a:extLst>
              <a:ext uri="{FF2B5EF4-FFF2-40B4-BE49-F238E27FC236}">
                <a16:creationId xmlns:a16="http://schemas.microsoft.com/office/drawing/2014/main" id="{98950F25-C685-4EC6-ABC2-F9F3AE31E8B1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33"/>
          <a:stretch>
            <a:fillRect/>
          </a:stretch>
        </p:blipFill>
        <p:spPr bwMode="auto">
          <a:xfrm>
            <a:off x="5143485" y="6026207"/>
            <a:ext cx="1405517" cy="562007"/>
          </a:xfrm>
          <a:prstGeom prst="rect">
            <a:avLst/>
          </a:prstGeom>
          <a:solidFill>
            <a:schemeClr val="bg2">
              <a:alpha val="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01B6FDF-B63A-4E60-B971-73C18F1C1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04081" y="5913445"/>
            <a:ext cx="731554" cy="73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 descr="C:\Katrin\UAF projects\AMBON\admin stuff\ioos_emblem_primary_b.gif">
            <a:extLst>
              <a:ext uri="{FF2B5EF4-FFF2-40B4-BE49-F238E27FC236}">
                <a16:creationId xmlns:a16="http://schemas.microsoft.com/office/drawing/2014/main" id="{D33E2DC6-1573-42AA-85C4-CFED7444D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2154" y="5997249"/>
            <a:ext cx="1408146" cy="61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5">
            <a:extLst>
              <a:ext uri="{FF2B5EF4-FFF2-40B4-BE49-F238E27FC236}">
                <a16:creationId xmlns:a16="http://schemas.microsoft.com/office/drawing/2014/main" id="{5FB2D4A8-46C5-469D-86DB-8C85E89573BE}"/>
              </a:ext>
            </a:extLst>
          </p:cNvPr>
          <p:cNvSpPr/>
          <p:nvPr/>
        </p:nvSpPr>
        <p:spPr>
          <a:xfrm>
            <a:off x="2060300" y="5782701"/>
            <a:ext cx="8890729" cy="1017917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AB8F74B-10F0-4F25-B806-6C5A8BC29BBC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1322" y="5915641"/>
            <a:ext cx="962306" cy="76377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F36F336-9659-48D4-8784-DDB880DCA7E4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2385" y="5977887"/>
            <a:ext cx="1539943" cy="70153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4DC8F44-1615-4D7C-8E0C-57C97EFF4075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71" y="5770515"/>
            <a:ext cx="1914647" cy="96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276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101823-75F0-4EA7-8D53-36486D8DA10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437" y="1311926"/>
            <a:ext cx="1231323" cy="8559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47949A-2B08-4C39-ACFC-7A27354A0708}"/>
              </a:ext>
            </a:extLst>
          </p:cNvPr>
          <p:cNvSpPr txBox="1"/>
          <p:nvPr/>
        </p:nvSpPr>
        <p:spPr>
          <a:xfrm>
            <a:off x="1655899" y="914747"/>
            <a:ext cx="6126643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Goal: harmonizing / collating long-term  data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Long-term trend analyses, forecasting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Cross-taxa analyses </a:t>
            </a:r>
            <a:r>
              <a:rPr lang="en-US" sz="2400" dirty="0"/>
              <a:t>(MBON special issue)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Data accessibility (databases, publications)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606080-B732-47B4-B3C6-1CAADD48B6D9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70" t="-204" r="10418" b="754"/>
          <a:stretch/>
        </p:blipFill>
        <p:spPr>
          <a:xfrm>
            <a:off x="3791792" y="2880941"/>
            <a:ext cx="2421466" cy="365479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54FCE06-F44E-4D84-BAC4-776F67183687}"/>
              </a:ext>
            </a:extLst>
          </p:cNvPr>
          <p:cNvSpPr/>
          <p:nvPr/>
        </p:nvSpPr>
        <p:spPr>
          <a:xfrm>
            <a:off x="6511700" y="6325555"/>
            <a:ext cx="198966" cy="3001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882358E-8F40-4068-9F19-839F5605358A}"/>
              </a:ext>
            </a:extLst>
          </p:cNvPr>
          <p:cNvSpPr txBox="1"/>
          <p:nvPr/>
        </p:nvSpPr>
        <p:spPr>
          <a:xfrm>
            <a:off x="3774152" y="6535732"/>
            <a:ext cx="25816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Sutton, Iken, </a:t>
            </a:r>
            <a:r>
              <a:rPr lang="en-US" sz="1400" dirty="0" err="1"/>
              <a:t>Mueter</a:t>
            </a:r>
            <a:r>
              <a:rPr lang="en-US" sz="1400" dirty="0"/>
              <a:t> et al. </a:t>
            </a:r>
            <a:r>
              <a:rPr lang="en-US" sz="1400" dirty="0" err="1"/>
              <a:t>subm</a:t>
            </a:r>
            <a:r>
              <a:rPr lang="en-US" sz="1400" dirty="0"/>
              <a:t>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E5C932D-5824-4446-AD87-B7FEE2F152EB}"/>
              </a:ext>
            </a:extLst>
          </p:cNvPr>
          <p:cNvSpPr txBox="1"/>
          <p:nvPr/>
        </p:nvSpPr>
        <p:spPr>
          <a:xfrm>
            <a:off x="9033586" y="6550829"/>
            <a:ext cx="2167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Marsch</a:t>
            </a:r>
            <a:r>
              <a:rPr lang="en-US" sz="1400" dirty="0"/>
              <a:t>, </a:t>
            </a:r>
            <a:r>
              <a:rPr lang="en-US" sz="1400" dirty="0" err="1"/>
              <a:t>Mueter</a:t>
            </a:r>
            <a:r>
              <a:rPr lang="en-US" sz="1400" dirty="0"/>
              <a:t> et al. 2021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625BFBD-972A-420B-AB9D-5234196E3FC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693" y="791960"/>
            <a:ext cx="4180581" cy="2985438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B5C9B13-FC0D-419B-8047-0CD47A026697}"/>
              </a:ext>
            </a:extLst>
          </p:cNvPr>
          <p:cNvGrpSpPr/>
          <p:nvPr/>
        </p:nvGrpSpPr>
        <p:grpSpPr>
          <a:xfrm>
            <a:off x="6864889" y="3719694"/>
            <a:ext cx="4694538" cy="2937227"/>
            <a:chOff x="7268432" y="3608169"/>
            <a:chExt cx="4694538" cy="2937227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A9F0713-9D56-4F77-9B51-130D7D0E8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68432" y="4242238"/>
              <a:ext cx="2344832" cy="2303158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528F405-68B0-4650-AD61-E83BC37C4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9671" y="4157127"/>
              <a:ext cx="2253299" cy="2242695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3CBCD01-B48E-49B5-A544-6EEC32109F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46" b="89407" l="8703" r="89698">
                          <a14:foregroundMark x1="10657" y1="66525" x2="10657" y2="66525"/>
                          <a14:foregroundMark x1="12078" y1="72881" x2="12078" y2="72881"/>
                          <a14:foregroundMark x1="15098" y1="75000" x2="15098" y2="75000"/>
                          <a14:foregroundMark x1="10657" y1="69915" x2="10657" y2="69915"/>
                          <a14:foregroundMark x1="40853" y1="32627" x2="40853" y2="32627"/>
                          <a14:foregroundMark x1="39964" y1="28814" x2="39964" y2="28814"/>
                          <a14:foregroundMark x1="42629" y1="36017" x2="42629" y2="36017"/>
                          <a14:foregroundMark x1="35346" y1="36864" x2="35346" y2="36864"/>
                          <a14:foregroundMark x1="52931" y1="30508" x2="52931" y2="30508"/>
                          <a14:foregroundMark x1="54885" y1="35169" x2="54885" y2="35169"/>
                          <a14:foregroundMark x1="50799" y1="36441" x2="50799" y2="36441"/>
                          <a14:foregroundMark x1="47602" y1="42373" x2="47602" y2="42373"/>
                          <a14:foregroundMark x1="49556" y1="36441" x2="49556" y2="36441"/>
                          <a14:foregroundMark x1="69094" y1="35169" x2="69094" y2="35169"/>
                          <a14:foregroundMark x1="66963" y1="38136" x2="66963" y2="38136"/>
                          <a14:foregroundMark x1="65009" y1="42373" x2="65009" y2="42373"/>
                          <a14:foregroundMark x1="63766" y1="43220" x2="63766" y2="43220"/>
                          <a14:foregroundMark x1="67673" y1="35169" x2="67673" y2="35169"/>
                          <a14:foregroundMark x1="66963" y1="36017" x2="66963" y2="36017"/>
                          <a14:foregroundMark x1="68384" y1="33051" x2="68384" y2="33051"/>
                          <a14:foregroundMark x1="28242" y1="77966" x2="28242" y2="77966"/>
                          <a14:foregroundMark x1="30018" y1="82203" x2="30018" y2="82203"/>
                          <a14:foregroundMark x1="30195" y1="84746" x2="30195" y2="84746"/>
                          <a14:foregroundMark x1="29485" y1="86017" x2="29485" y2="86017"/>
                          <a14:foregroundMark x1="28597" y1="86441" x2="28597" y2="86441"/>
                          <a14:foregroundMark x1="30018" y1="86441" x2="30018" y2="86441"/>
                          <a14:foregroundMark x1="84725" y1="31780" x2="84725" y2="31780"/>
                          <a14:foregroundMark x1="84014" y1="35593" x2="84192" y2="36017"/>
                          <a14:foregroundMark x1="85613" y1="47458" x2="85613" y2="47458"/>
                          <a14:foregroundMark x1="86323" y1="55085" x2="86323" y2="55085"/>
                          <a14:foregroundMark x1="85968" y1="55085" x2="85968" y2="55085"/>
                          <a14:foregroundMark x1="85968" y1="58898" x2="85968" y2="58898"/>
                          <a14:foregroundMark x1="82771" y1="52542" x2="82771" y2="52542"/>
                          <a14:foregroundMark x1="82060" y1="53390" x2="82060" y2="53390"/>
                          <a14:foregroundMark x1="81705" y1="52542" x2="81705" y2="52542"/>
                          <a14:foregroundMark x1="8881" y1="68220" x2="8881" y2="68220"/>
                          <a14:foregroundMark x1="9236" y1="69915" x2="9236" y2="69915"/>
                          <a14:foregroundMark x1="36945" y1="72881" x2="36945" y2="72881"/>
                          <a14:foregroundMark x1="41741" y1="70339" x2="41741" y2="70339"/>
                          <a14:foregroundMark x1="49023" y1="68644" x2="49023" y2="68644"/>
                          <a14:foregroundMark x1="53464" y1="67373" x2="53464" y2="67373"/>
                          <a14:foregroundMark x1="57549" y1="66949" x2="57549" y2="66949"/>
                          <a14:foregroundMark x1="58615" y1="67797" x2="58615" y2="67797"/>
                          <a14:foregroundMark x1="59325" y1="67373" x2="59325" y2="67373"/>
                          <a14:foregroundMark x1="16696" y1="75847" x2="16696" y2="75847"/>
                          <a14:foregroundMark x1="23623" y1="76271" x2="23623" y2="76271"/>
                          <a14:foregroundMark x1="31261" y1="75424" x2="31261" y2="75424"/>
                          <a14:foregroundMark x1="25933" y1="75847" x2="25933" y2="75847"/>
                          <a14:backgroundMark x1="15808" y1="77966" x2="24867" y2="80932"/>
                          <a14:backgroundMark x1="24867" y1="80932" x2="25577" y2="864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1336" y="3608169"/>
              <a:ext cx="2508551" cy="1051206"/>
            </a:xfrm>
            <a:prstGeom prst="rect">
              <a:avLst/>
            </a:prstGeom>
          </p:spPr>
        </p:pic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5D0277E1-4AF6-4A8D-B852-8452451BE56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851" b="90605" l="10000" r="90000">
                        <a14:foregroundMark x1="19625" y1="7979" x2="19625" y2="7979"/>
                        <a14:foregroundMark x1="80750" y1="90605" x2="80750" y2="90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3889" y="-72242"/>
            <a:ext cx="2228979" cy="2164896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E0FBD295-0CE5-4C08-AB7E-8135DB13D407}"/>
              </a:ext>
            </a:extLst>
          </p:cNvPr>
          <p:cNvSpPr txBox="1"/>
          <p:nvPr/>
        </p:nvSpPr>
        <p:spPr>
          <a:xfrm>
            <a:off x="2870140" y="168379"/>
            <a:ext cx="63228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AMBON as part of a network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56125B6-BD4F-461C-8426-94A8ED1E4EA3}"/>
              </a:ext>
            </a:extLst>
          </p:cNvPr>
          <p:cNvGrpSpPr/>
          <p:nvPr/>
        </p:nvGrpSpPr>
        <p:grpSpPr>
          <a:xfrm>
            <a:off x="-792734" y="2962366"/>
            <a:ext cx="4554349" cy="3742352"/>
            <a:chOff x="-858748" y="2532743"/>
            <a:chExt cx="4554349" cy="374235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5D27218-A16F-4155-8FB4-0AFA294C89F6}"/>
                </a:ext>
              </a:extLst>
            </p:cNvPr>
            <p:cNvPicPr/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691" r="25721" b="48832"/>
            <a:stretch/>
          </p:blipFill>
          <p:spPr bwMode="auto">
            <a:xfrm>
              <a:off x="130547" y="3619227"/>
              <a:ext cx="2492900" cy="232402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D8CC802-E278-4300-99B3-3E8250C58BAA}"/>
                </a:ext>
              </a:extLst>
            </p:cNvPr>
            <p:cNvPicPr/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3004" t="22772" b="29943"/>
            <a:stretch/>
          </p:blipFill>
          <p:spPr bwMode="auto">
            <a:xfrm>
              <a:off x="2663181" y="3848793"/>
              <a:ext cx="1032420" cy="242630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47741A5-2577-4C12-89B0-2317F8D21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7207" b="90090" l="9762" r="89762">
                          <a14:foregroundMark x1="67857" y1="7508" x2="67857" y2="75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-424"/>
            <a:stretch/>
          </p:blipFill>
          <p:spPr>
            <a:xfrm rot="1110458">
              <a:off x="-858748" y="2532743"/>
              <a:ext cx="2099256" cy="16616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31CFE130-8EE8-410F-8F98-A8A83A612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319" b="89606" l="2366" r="99140">
                          <a14:foregroundMark x1="10538" y1="43011" x2="10538" y2="43011"/>
                          <a14:foregroundMark x1="13978" y1="42652" x2="13978" y2="42652"/>
                          <a14:foregroundMark x1="10538" y1="45161" x2="10538" y2="45161"/>
                          <a14:foregroundMark x1="7527" y1="40860" x2="7527" y2="40860"/>
                          <a14:foregroundMark x1="4946" y1="60215" x2="4946" y2="60215"/>
                          <a14:foregroundMark x1="2366" y1="43728" x2="2366" y2="43728"/>
                          <a14:foregroundMark x1="73548" y1="37634" x2="73548" y2="37634"/>
                          <a14:foregroundMark x1="93548" y1="43728" x2="93548" y2="43728"/>
                          <a14:foregroundMark x1="97849" y1="39068" x2="97849" y2="39068"/>
                          <a14:foregroundMark x1="99140" y1="63441" x2="99140" y2="63441"/>
                          <a14:foregroundMark x1="53548" y1="17921" x2="53548" y2="17921"/>
                          <a14:foregroundMark x1="49247" y1="17921" x2="49247" y2="17921"/>
                          <a14:foregroundMark x1="46022" y1="20072" x2="46022" y2="20072"/>
                          <a14:foregroundMark x1="21505" y1="32975" x2="21505" y2="32975"/>
                          <a14:foregroundMark x1="23871" y1="31541" x2="23871" y2="31541"/>
                          <a14:foregroundMark x1="26882" y1="31541" x2="26882" y2="31541"/>
                          <a14:foregroundMark x1="14839" y1="36559" x2="14839" y2="36559"/>
                          <a14:foregroundMark x1="19140" y1="34050" x2="19140" y2="34050"/>
                          <a14:foregroundMark x1="37204" y1="26882" x2="37204" y2="26882"/>
                          <a14:foregroundMark x1="27527" y1="26165" x2="27527" y2="26165"/>
                          <a14:foregroundMark x1="19570" y1="25806" x2="19570" y2="25806"/>
                          <a14:foregroundMark x1="17419" y1="25448" x2="17419" y2="25448"/>
                          <a14:foregroundMark x1="23871" y1="25090" x2="23871" y2="25090"/>
                          <a14:foregroundMark x1="15484" y1="26523" x2="15484" y2="26523"/>
                          <a14:foregroundMark x1="12473" y1="27240" x2="12473" y2="27240"/>
                          <a14:foregroundMark x1="35699" y1="15771" x2="35699" y2="15771"/>
                          <a14:foregroundMark x1="39140" y1="15771" x2="39140" y2="15771"/>
                          <a14:foregroundMark x1="60000" y1="74194" x2="60000" y2="741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152434">
              <a:off x="654277" y="2966459"/>
              <a:ext cx="1783467" cy="1070080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001945DD-DD6C-457C-B8BB-6C8C617421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email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6275" b="97255" l="7968" r="90438">
                          <a14:foregroundMark x1="8167" y1="29804" x2="8167" y2="29804"/>
                          <a14:foregroundMark x1="49801" y1="7059" x2="49801" y2="7059"/>
                          <a14:foregroundMark x1="39442" y1="6275" x2="39442" y2="6275"/>
                          <a14:foregroundMark x1="57769" y1="9020" x2="57769" y2="9020"/>
                          <a14:foregroundMark x1="90637" y1="60392" x2="90637" y2="60392"/>
                          <a14:foregroundMark x1="46016" y1="97647" x2="46016" y2="976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41047" y="3290071"/>
              <a:ext cx="1346072" cy="683044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7A6C44B-6801-4992-9FAF-5D368D2AE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4372" b="92350" l="8000" r="92000">
                          <a14:foregroundMark x1="74545" y1="92350" x2="74545" y2="92350"/>
                          <a14:foregroundMark x1="92000" y1="33880" x2="92000" y2="33880"/>
                          <a14:foregroundMark x1="65091" y1="4918" x2="65091" y2="4918"/>
                          <a14:foregroundMark x1="8000" y1="49727" x2="8000" y2="49727"/>
                          <a14:foregroundMark x1="54182" y1="67213" x2="54182" y2="67213"/>
                          <a14:backgroundMark x1="33818" y1="62295" x2="33818" y2="622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50210">
              <a:off x="1568866" y="2587184"/>
              <a:ext cx="1293669" cy="860878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49ED68CB-3F68-43AA-8E3D-D303034E4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4372" b="92350" l="8000" r="92000">
                          <a14:foregroundMark x1="74545" y1="92350" x2="74545" y2="92350"/>
                          <a14:foregroundMark x1="92000" y1="33880" x2="92000" y2="33880"/>
                          <a14:foregroundMark x1="65091" y1="4918" x2="65091" y2="4918"/>
                          <a14:foregroundMark x1="8000" y1="49727" x2="8000" y2="49727"/>
                          <a14:foregroundMark x1="54182" y1="67213" x2="54182" y2="67213"/>
                          <a14:backgroundMark x1="33818" y1="62295" x2="33818" y2="622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674392">
              <a:off x="26442" y="3429302"/>
              <a:ext cx="1293669" cy="860878"/>
            </a:xfrm>
            <a:prstGeom prst="rect">
              <a:avLst/>
            </a:prstGeom>
          </p:spPr>
        </p:pic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238667D4-AF37-4BC8-9EE1-75A5CC1D770E}"/>
              </a:ext>
            </a:extLst>
          </p:cNvPr>
          <p:cNvSpPr txBox="1"/>
          <p:nvPr/>
        </p:nvSpPr>
        <p:spPr>
          <a:xfrm>
            <a:off x="10790417" y="3683185"/>
            <a:ext cx="1439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Kuletz</a:t>
            </a:r>
            <a:r>
              <a:rPr lang="en-US" sz="1400" dirty="0"/>
              <a:t> et al. 2020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F95359E-6D09-4607-94A7-69E7844ED59A}"/>
              </a:ext>
            </a:extLst>
          </p:cNvPr>
          <p:cNvSpPr txBox="1"/>
          <p:nvPr/>
        </p:nvSpPr>
        <p:spPr>
          <a:xfrm>
            <a:off x="10432777" y="4493687"/>
            <a:ext cx="1209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Juv. Arctic cod</a:t>
            </a:r>
          </a:p>
        </p:txBody>
      </p:sp>
    </p:spTree>
    <p:extLst>
      <p:ext uri="{BB962C8B-B14F-4D97-AF65-F5344CB8AC3E}">
        <p14:creationId xmlns:p14="http://schemas.microsoft.com/office/powerpoint/2010/main" val="448167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59E047-419D-45A9-879C-579DD01C96DF}"/>
              </a:ext>
            </a:extLst>
          </p:cNvPr>
          <p:cNvSpPr txBox="1"/>
          <p:nvPr/>
        </p:nvSpPr>
        <p:spPr>
          <a:xfrm>
            <a:off x="1958040" y="174808"/>
            <a:ext cx="82759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AMBON management applications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7AE38F-3DC8-4C27-B3F1-C37D8F83358F}"/>
              </a:ext>
            </a:extLst>
          </p:cNvPr>
          <p:cNvSpPr txBox="1"/>
          <p:nvPr/>
        </p:nvSpPr>
        <p:spPr>
          <a:xfrm>
            <a:off x="474408" y="990229"/>
            <a:ext cx="1147441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spcAft>
                <a:spcPts val="600"/>
              </a:spcAft>
            </a:pPr>
            <a:r>
              <a:rPr lang="en-US" sz="2800" b="1" dirty="0"/>
              <a:t>NPFMC's Scientific and Statistical Committee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Provide statistically sound advise and scientific data to fisheries management in the North Pacific and Arctic</a:t>
            </a:r>
            <a:endParaRPr lang="en-US" sz="3200" dirty="0"/>
          </a:p>
          <a:p>
            <a:pPr marL="0" lvl="2">
              <a:spcAft>
                <a:spcPts val="600"/>
              </a:spcAft>
            </a:pPr>
            <a:r>
              <a:rPr lang="en-US" sz="2800" b="1" dirty="0"/>
              <a:t>NEPA needs by management agencies</a:t>
            </a:r>
          </a:p>
          <a:p>
            <a:pPr marL="342900" lvl="2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Spatial planning, invasive species</a:t>
            </a:r>
          </a:p>
          <a:p>
            <a:pPr>
              <a:spcAft>
                <a:spcPts val="600"/>
              </a:spcAft>
            </a:pPr>
            <a:r>
              <a:rPr lang="en-US" sz="2800" b="1" dirty="0"/>
              <a:t>Arctic Integrated Ecosystem Assessment (IEA) of the NBS/CS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Organized by the North Pacific Marine Science Organization (PICES) as WG44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Completion during AMBON project duration</a:t>
            </a:r>
          </a:p>
          <a:p>
            <a:pPr marL="17463" lvl="1">
              <a:spcAft>
                <a:spcPts val="600"/>
              </a:spcAft>
            </a:pPr>
            <a:r>
              <a:rPr lang="en-US" sz="2800" b="1" dirty="0"/>
              <a:t>Interagency Arctic Research Policy Committee (IARPC) </a:t>
            </a:r>
          </a:p>
          <a:p>
            <a:pPr marL="283464" lvl="2" indent="-2834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Coordination of Arctic activities across US federal agencies </a:t>
            </a:r>
          </a:p>
          <a:p>
            <a:pPr marL="283464" lvl="2" indent="-283464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Marine Ecosystem Collaboration Team under the new US 5 </a:t>
            </a:r>
            <a:r>
              <a:rPr lang="en-US" sz="2400" dirty="0" err="1"/>
              <a:t>yr</a:t>
            </a:r>
            <a:r>
              <a:rPr lang="en-US" sz="2400" dirty="0"/>
              <a:t> Arctic Research Plan 2022-2026</a:t>
            </a:r>
          </a:p>
        </p:txBody>
      </p:sp>
      <p:pic>
        <p:nvPicPr>
          <p:cNvPr id="6" name="Picture 4" descr="http://www.gulfwatchalaska.org/wp-content/uploads/2013/10/noaa_logo.jpg">
            <a:extLst>
              <a:ext uri="{FF2B5EF4-FFF2-40B4-BE49-F238E27FC236}">
                <a16:creationId xmlns:a16="http://schemas.microsoft.com/office/drawing/2014/main" id="{BE57E62A-485E-488B-B25B-9859BC2ED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49658" y="3491098"/>
            <a:ext cx="1042723" cy="82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40A995-8E90-4FAE-A6DB-B9A0806B0E0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7654" y="4840979"/>
            <a:ext cx="2489200" cy="842698"/>
          </a:xfrm>
          <a:prstGeom prst="rect">
            <a:avLst/>
          </a:prstGeom>
        </p:spPr>
      </p:pic>
      <p:pic>
        <p:nvPicPr>
          <p:cNvPr id="16" name="Picture Placeholder 96" descr="BOEM-COLOR.png">
            <a:extLst>
              <a:ext uri="{FF2B5EF4-FFF2-40B4-BE49-F238E27FC236}">
                <a16:creationId xmlns:a16="http://schemas.microsoft.com/office/drawing/2014/main" id="{1A4442C8-963D-49F7-8DF9-D0B7AC9E7D8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33"/>
          <a:stretch>
            <a:fillRect/>
          </a:stretch>
        </p:blipFill>
        <p:spPr bwMode="auto">
          <a:xfrm>
            <a:off x="10233960" y="2490680"/>
            <a:ext cx="1405517" cy="562007"/>
          </a:xfrm>
          <a:prstGeom prst="rect">
            <a:avLst/>
          </a:prstGeom>
          <a:solidFill>
            <a:schemeClr val="bg2">
              <a:alpha val="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4F9B3D-C59B-4C7E-BE6F-A90ED8C27CF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4517" y="864977"/>
            <a:ext cx="2995475" cy="84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509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070856-68C1-4EB7-86F6-293D610349CD}"/>
              </a:ext>
            </a:extLst>
          </p:cNvPr>
          <p:cNvSpPr txBox="1"/>
          <p:nvPr/>
        </p:nvSpPr>
        <p:spPr>
          <a:xfrm>
            <a:off x="2380070" y="104470"/>
            <a:ext cx="78709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AMBON local management links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0" y="102856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Food security: subsistence food and commercial fisheries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547" y="3672528"/>
            <a:ext cx="4513402" cy="304894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8016" y="1739841"/>
            <a:ext cx="5285232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indent="-342900">
              <a:buFont typeface="Arial" charset="0"/>
              <a:buChar char="•"/>
            </a:pPr>
            <a:r>
              <a:rPr lang="en-US" sz="2400" b="1" dirty="0"/>
              <a:t>Subsistence users of local foods</a:t>
            </a:r>
          </a:p>
          <a:p>
            <a:pPr marL="811213" lvl="1" indent="-342900">
              <a:spcAft>
                <a:spcPts val="600"/>
              </a:spcAft>
              <a:buFont typeface="Courier New" charset="0"/>
              <a:buChar char="o"/>
            </a:pPr>
            <a:r>
              <a:rPr lang="en-US" sz="2400" dirty="0"/>
              <a:t>Marine mammals, seabirds, tunicates, clams, crabs, fish</a:t>
            </a:r>
          </a:p>
          <a:p>
            <a:pPr marL="811213" lvl="1" indent="-342900">
              <a:spcAft>
                <a:spcPts val="600"/>
              </a:spcAft>
              <a:buFont typeface="Courier New" charset="0"/>
              <a:buChar char="o"/>
            </a:pPr>
            <a:r>
              <a:rPr lang="en-US" sz="2400" dirty="0"/>
              <a:t>Negative impact of toxic algae (Harmful Algal Blooms) and ocean acidification on key food organisms</a:t>
            </a:r>
          </a:p>
          <a:p>
            <a:pPr marL="811213" lvl="1" indent="-342900">
              <a:buFont typeface="Courier New" charset="0"/>
              <a:buChar char="o"/>
            </a:pPr>
            <a:r>
              <a:rPr lang="en-US" sz="2400" dirty="0"/>
              <a:t>Partnership with local </a:t>
            </a:r>
          </a:p>
          <a:p>
            <a:pPr marL="468313" lvl="1">
              <a:spcAft>
                <a:spcPts val="600"/>
              </a:spcAft>
            </a:pPr>
            <a:r>
              <a:rPr lang="en-US" sz="2400" dirty="0"/>
              <a:t>     observers</a:t>
            </a:r>
          </a:p>
          <a:p>
            <a:pPr marL="811213" lvl="1" indent="-342900">
              <a:buFont typeface="Courier New" panose="02070309020205020404" pitchFamily="49" charset="0"/>
              <a:buChar char="o"/>
            </a:pPr>
            <a:r>
              <a:rPr lang="en-US" sz="2400" dirty="0"/>
              <a:t>2-way information</a:t>
            </a:r>
          </a:p>
          <a:p>
            <a:pPr marL="468313" lvl="1">
              <a:spcAft>
                <a:spcPts val="600"/>
              </a:spcAft>
            </a:pPr>
            <a:r>
              <a:rPr lang="en-US" sz="2400" dirty="0"/>
              <a:t>     exchange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F3BF038-3F53-430E-A0CC-E89A2AD36330}"/>
              </a:ext>
            </a:extLst>
          </p:cNvPr>
          <p:cNvGrpSpPr/>
          <p:nvPr/>
        </p:nvGrpSpPr>
        <p:grpSpPr>
          <a:xfrm>
            <a:off x="7344515" y="1681659"/>
            <a:ext cx="5174679" cy="5071871"/>
            <a:chOff x="7344515" y="1681659"/>
            <a:chExt cx="5174679" cy="5071871"/>
          </a:xfrm>
        </p:grpSpPr>
        <p:pic>
          <p:nvPicPr>
            <p:cNvPr id="9" name="Google Shape;364;p60"/>
            <p:cNvPicPr preferRelativeResize="0"/>
            <p:nvPr/>
          </p:nvPicPr>
          <p:blipFill rotWithShape="1">
            <a:blip r:embed="rId4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02751" y="1681659"/>
              <a:ext cx="3071592" cy="11863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7344515" y="2813990"/>
              <a:ext cx="5174679" cy="3939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charset="0"/>
                <a:buChar char="•"/>
              </a:pPr>
              <a:r>
                <a:rPr lang="en-US" sz="2400" b="1" dirty="0"/>
                <a:t>Commercial fisheries</a:t>
              </a:r>
            </a:p>
            <a:p>
              <a:pPr marL="800100" lvl="1" indent="-342900">
                <a:spcAft>
                  <a:spcPts val="600"/>
                </a:spcAft>
                <a:buFont typeface="Courier New" charset="0"/>
                <a:buChar char="o"/>
              </a:pPr>
              <a:r>
                <a:rPr lang="en-US" sz="2400" dirty="0"/>
                <a:t>Pollock and Pacific cod in the Bering Sea, large US fisheries</a:t>
              </a:r>
            </a:p>
            <a:p>
              <a:pPr marL="800100" lvl="1" indent="-342900">
                <a:spcAft>
                  <a:spcPts val="600"/>
                </a:spcAft>
                <a:buFont typeface="Courier New" charset="0"/>
                <a:buChar char="o"/>
              </a:pPr>
              <a:r>
                <a:rPr lang="en-US" sz="2400" dirty="0"/>
                <a:t>Expanding northward with warming seawater</a:t>
              </a:r>
            </a:p>
            <a:p>
              <a:pPr marL="800100" lvl="1" indent="-342900">
                <a:spcAft>
                  <a:spcPts val="600"/>
                </a:spcAft>
                <a:buFont typeface="Courier New" charset="0"/>
                <a:buChar char="o"/>
              </a:pPr>
              <a:r>
                <a:rPr lang="en-US" sz="2400" dirty="0"/>
                <a:t>Monitoring of AMBON region north of Bering Strait essential e.g., migration frequencies, establishment of new populations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938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C6D76A-3D13-435C-8041-58D453C1B4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38"/>
          <a:stretch/>
        </p:blipFill>
        <p:spPr>
          <a:xfrm>
            <a:off x="-77821" y="0"/>
            <a:ext cx="12269821" cy="69260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3799EF-F84B-414F-ACE8-D07FB16A914C}"/>
              </a:ext>
            </a:extLst>
          </p:cNvPr>
          <p:cNvSpPr txBox="1"/>
          <p:nvPr/>
        </p:nvSpPr>
        <p:spPr>
          <a:xfrm>
            <a:off x="4360663" y="1790028"/>
            <a:ext cx="33928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581027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A5C8CB-C592-4296-AC49-79EE40166712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5274" y="680926"/>
            <a:ext cx="8173617" cy="59809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0B1528-274F-4F42-BEF4-A37C4CEC008A}"/>
              </a:ext>
            </a:extLst>
          </p:cNvPr>
          <p:cNvSpPr txBox="1"/>
          <p:nvPr/>
        </p:nvSpPr>
        <p:spPr>
          <a:xfrm>
            <a:off x="3107094" y="17669"/>
            <a:ext cx="48833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the Chukchi Sea?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D1DD8D-688D-4EBB-917C-6F912646EB63}"/>
              </a:ext>
            </a:extLst>
          </p:cNvPr>
          <p:cNvSpPr txBox="1"/>
          <p:nvPr/>
        </p:nvSpPr>
        <p:spPr>
          <a:xfrm>
            <a:off x="8383137" y="872476"/>
            <a:ext cx="3808863" cy="33393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Highly productive Arctic shelf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High rate of climate change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Sentinel species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Subsistence harvest region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Potential fisheries interest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Increased vessel traffic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Oil &amp; gas potential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729E0A-34BE-49C8-8525-A10B64861E9D}"/>
              </a:ext>
            </a:extLst>
          </p:cNvPr>
          <p:cNvSpPr txBox="1"/>
          <p:nvPr/>
        </p:nvSpPr>
        <p:spPr>
          <a:xfrm>
            <a:off x="8686709" y="4347419"/>
            <a:ext cx="16871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Problems: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C29CC1-81B2-4F08-B767-8C3F62571F73}"/>
              </a:ext>
            </a:extLst>
          </p:cNvPr>
          <p:cNvSpPr txBox="1"/>
          <p:nvPr/>
        </p:nvSpPr>
        <p:spPr>
          <a:xfrm>
            <a:off x="8383137" y="4851048"/>
            <a:ext cx="3111814" cy="16773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Accessibility (ice cover)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Cost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Complexity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1C9640-DD31-4811-8F12-12B07A01B0D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585977"/>
            <a:ext cx="1887537" cy="13870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453EC7-99CC-4446-AAF8-745C6790F5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4562" y="5030514"/>
            <a:ext cx="2367716" cy="135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789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FEC9F9-B5D5-44EC-A4E7-47E1C7D2A7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rgbClr val="000000">
                <a:alpha val="0"/>
              </a:srgbClr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498C6AB-A58A-4019-B006-857E1A8A015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4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669681-53A4-44CF-A51D-45AEEE14E6FD}"/>
              </a:ext>
            </a:extLst>
          </p:cNvPr>
          <p:cNvSpPr txBox="1"/>
          <p:nvPr/>
        </p:nvSpPr>
        <p:spPr>
          <a:xfrm>
            <a:off x="4296096" y="128155"/>
            <a:ext cx="2837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AMBON goals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8FAAA0-1A5C-44CB-93B9-D133CC3A2706}"/>
              </a:ext>
            </a:extLst>
          </p:cNvPr>
          <p:cNvSpPr txBox="1"/>
          <p:nvPr/>
        </p:nvSpPr>
        <p:spPr>
          <a:xfrm>
            <a:off x="917644" y="981015"/>
            <a:ext cx="1091266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Provide high-quality biodiversity data from the Chukchi Sea across trophic levels, from microbes to whales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Linking multiple approaches to </a:t>
            </a:r>
            <a:r>
              <a:rPr lang="en-US" sz="2400" dirty="0" err="1"/>
              <a:t>groundtruth</a:t>
            </a:r>
            <a:r>
              <a:rPr lang="en-US" sz="2400" dirty="0"/>
              <a:t> the use of eDNA for monitoring marine mammal presence or abundance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Relate seascapes derived from a Pacific Arctic Regional Ocean Model to associations of taxa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Meaningfully bridge Indigenous and scientific knowledge systems and management goals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Provide an Arctic perspective to the national MBON initiative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Open access data management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Provide useful and actionable stakeholder information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15A375-FB54-4E19-BFD1-BBFEABC8C0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091" y="5834025"/>
            <a:ext cx="10426103" cy="10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502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CAF385-C312-4F98-8B24-6E67BEB6697F}"/>
              </a:ext>
            </a:extLst>
          </p:cNvPr>
          <p:cNvSpPr txBox="1"/>
          <p:nvPr/>
        </p:nvSpPr>
        <p:spPr>
          <a:xfrm>
            <a:off x="4737130" y="91963"/>
            <a:ext cx="39573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AMBON “design”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18B0CB5-3A95-4035-90D2-59DF111AA9EF}"/>
              </a:ext>
            </a:extLst>
          </p:cNvPr>
          <p:cNvCxnSpPr/>
          <p:nvPr/>
        </p:nvCxnSpPr>
        <p:spPr>
          <a:xfrm>
            <a:off x="2842339" y="2061736"/>
            <a:ext cx="0" cy="26965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292BF5-B4C4-4A08-B013-DD99B920B464}"/>
              </a:ext>
            </a:extLst>
          </p:cNvPr>
          <p:cNvCxnSpPr/>
          <p:nvPr/>
        </p:nvCxnSpPr>
        <p:spPr>
          <a:xfrm>
            <a:off x="2823678" y="4776945"/>
            <a:ext cx="451601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1B28F09-5067-4E25-9C7A-9C4121063EFB}"/>
              </a:ext>
            </a:extLst>
          </p:cNvPr>
          <p:cNvSpPr txBox="1"/>
          <p:nvPr/>
        </p:nvSpPr>
        <p:spPr>
          <a:xfrm>
            <a:off x="4587163" y="4926235"/>
            <a:ext cx="769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Time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2F61E7-20F5-4A41-94FB-3C83238E458B}"/>
              </a:ext>
            </a:extLst>
          </p:cNvPr>
          <p:cNvSpPr txBox="1"/>
          <p:nvPr/>
        </p:nvSpPr>
        <p:spPr>
          <a:xfrm rot="16200000">
            <a:off x="1957605" y="3056902"/>
            <a:ext cx="865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Space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CA2BC4B-2419-480E-BD33-67B7FB521D89}"/>
              </a:ext>
            </a:extLst>
          </p:cNvPr>
          <p:cNvGrpSpPr/>
          <p:nvPr/>
        </p:nvGrpSpPr>
        <p:grpSpPr>
          <a:xfrm>
            <a:off x="839858" y="229034"/>
            <a:ext cx="4517068" cy="4529249"/>
            <a:chOff x="839858" y="229034"/>
            <a:chExt cx="4517068" cy="4529249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8D9FABF8-CAD4-41CF-8FF6-0DB51F20ECC3}"/>
                </a:ext>
              </a:extLst>
            </p:cNvPr>
            <p:cNvPicPr/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9858" y="229034"/>
              <a:ext cx="3071793" cy="2388498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C068C5C-DBA8-4002-A66F-0510D241853D}"/>
                </a:ext>
              </a:extLst>
            </p:cNvPr>
            <p:cNvGrpSpPr/>
            <p:nvPr/>
          </p:nvGrpSpPr>
          <p:grpSpPr>
            <a:xfrm>
              <a:off x="1889599" y="413717"/>
              <a:ext cx="3467327" cy="4344566"/>
              <a:chOff x="1917591" y="335902"/>
              <a:chExt cx="3467327" cy="4344566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60A30744-41E5-4543-8D3E-51428646AF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8604756" flipH="1">
                <a:off x="4058319" y="583316"/>
                <a:ext cx="576288" cy="1204124"/>
              </a:xfrm>
              <a:prstGeom prst="rect">
                <a:avLst/>
              </a:prstGeom>
            </p:spPr>
          </p:pic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0039B30D-58F9-4E68-8CA4-B14BA125DF37}"/>
                  </a:ext>
                </a:extLst>
              </p:cNvPr>
              <p:cNvGrpSpPr/>
              <p:nvPr/>
            </p:nvGrpSpPr>
            <p:grpSpPr>
              <a:xfrm>
                <a:off x="4416089" y="1331485"/>
                <a:ext cx="968829" cy="3348983"/>
                <a:chOff x="2758739" y="1176363"/>
                <a:chExt cx="968829" cy="3348983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CCDAD07A-D41D-4436-ABD9-9E444B9DD7AE}"/>
                    </a:ext>
                  </a:extLst>
                </p:cNvPr>
                <p:cNvSpPr/>
                <p:nvPr/>
              </p:nvSpPr>
              <p:spPr>
                <a:xfrm>
                  <a:off x="3060479" y="1791476"/>
                  <a:ext cx="391849" cy="273387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1BECBC37-1DAB-462A-B779-BDE04BB35780}"/>
                    </a:ext>
                  </a:extLst>
                </p:cNvPr>
                <p:cNvSpPr txBox="1"/>
                <p:nvPr/>
              </p:nvSpPr>
              <p:spPr>
                <a:xfrm rot="16200000">
                  <a:off x="2168953" y="3066909"/>
                  <a:ext cx="215238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Vessel-based surveys</a:t>
                  </a:r>
                </a:p>
              </p:txBody>
            </p:sp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6CC86803-D142-4D7F-8000-7A688C50B9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758739" y="1176363"/>
                  <a:ext cx="968829" cy="607054"/>
                </a:xfrm>
                <a:prstGeom prst="rect">
                  <a:avLst/>
                </a:prstGeom>
              </p:spPr>
            </p:pic>
          </p:grpSp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ACA96700-5F35-4916-ACF6-D386A580F72C}"/>
                  </a:ext>
                </a:extLst>
              </p:cNvPr>
              <p:cNvSpPr/>
              <p:nvPr/>
            </p:nvSpPr>
            <p:spPr>
              <a:xfrm rot="1529309">
                <a:off x="1917591" y="335902"/>
                <a:ext cx="952740" cy="1398554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EE24ADC-3C2E-4763-A714-3045C11B3934}"/>
              </a:ext>
            </a:extLst>
          </p:cNvPr>
          <p:cNvGrpSpPr/>
          <p:nvPr/>
        </p:nvGrpSpPr>
        <p:grpSpPr>
          <a:xfrm>
            <a:off x="2842339" y="1562618"/>
            <a:ext cx="8633567" cy="2388498"/>
            <a:chOff x="2842339" y="1562618"/>
            <a:chExt cx="8633567" cy="238849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1DE8BFD-97CE-461F-8A5C-169B74F94906}"/>
                </a:ext>
              </a:extLst>
            </p:cNvPr>
            <p:cNvPicPr/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4113" y="1562618"/>
              <a:ext cx="3071793" cy="2388498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ED2261C-1B5A-4D5E-A685-26EA7E9F4AC1}"/>
                </a:ext>
              </a:extLst>
            </p:cNvPr>
            <p:cNvGrpSpPr/>
            <p:nvPr/>
          </p:nvGrpSpPr>
          <p:grpSpPr>
            <a:xfrm>
              <a:off x="2842339" y="1575812"/>
              <a:ext cx="7535731" cy="1739236"/>
              <a:chOff x="2870331" y="1497997"/>
              <a:chExt cx="7535731" cy="1739236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4EE18D66-0274-4A66-9420-A314FEE3EEAE}"/>
                  </a:ext>
                </a:extLst>
              </p:cNvPr>
              <p:cNvGrpSpPr/>
              <p:nvPr/>
            </p:nvGrpSpPr>
            <p:grpSpPr>
              <a:xfrm>
                <a:off x="2870331" y="2216806"/>
                <a:ext cx="5158899" cy="1020427"/>
                <a:chOff x="1212981" y="2061684"/>
                <a:chExt cx="5158899" cy="1020427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4940F7B3-FAD1-4B62-9B8C-5DF7B79525AA}"/>
                    </a:ext>
                  </a:extLst>
                </p:cNvPr>
                <p:cNvSpPr/>
                <p:nvPr/>
              </p:nvSpPr>
              <p:spPr>
                <a:xfrm>
                  <a:off x="1212981" y="2388637"/>
                  <a:ext cx="4581318" cy="270586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842027C-CA11-44D6-9A71-1CC2CED937FC}"/>
                    </a:ext>
                  </a:extLst>
                </p:cNvPr>
                <p:cNvSpPr txBox="1"/>
                <p:nvPr/>
              </p:nvSpPr>
              <p:spPr>
                <a:xfrm>
                  <a:off x="2115904" y="2339264"/>
                  <a:ext cx="26728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Long-term moorings (CEO)</a:t>
                  </a:r>
                </a:p>
              </p:txBody>
            </p:sp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3D41C29C-1CB8-4C8E-929A-FB68020798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29642" y="2061684"/>
                  <a:ext cx="442238" cy="1020427"/>
                </a:xfrm>
                <a:prstGeom prst="rect">
                  <a:avLst/>
                </a:prstGeom>
              </p:spPr>
            </p:pic>
          </p:grp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87E40E6F-D3CA-437F-B835-15554097D8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4598935" flipH="1" flipV="1">
                <a:off x="7947283" y="1170081"/>
                <a:ext cx="601986" cy="1257818"/>
              </a:xfrm>
              <a:prstGeom prst="rect">
                <a:avLst/>
              </a:prstGeom>
            </p:spPr>
          </p:pic>
          <p:sp>
            <p:nvSpPr>
              <p:cNvPr id="37" name="Star: 5 Points 36">
                <a:extLst>
                  <a:ext uri="{FF2B5EF4-FFF2-40B4-BE49-F238E27FC236}">
                    <a16:creationId xmlns:a16="http://schemas.microsoft.com/office/drawing/2014/main" id="{3FD111D5-D86C-46F9-B442-81C83EC11D86}"/>
                  </a:ext>
                </a:extLst>
              </p:cNvPr>
              <p:cNvSpPr/>
              <p:nvPr/>
            </p:nvSpPr>
            <p:spPr>
              <a:xfrm>
                <a:off x="10053637" y="1849517"/>
                <a:ext cx="352425" cy="301374"/>
              </a:xfrm>
              <a:prstGeom prst="star5">
                <a:avLst/>
              </a:prstGeom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1D2D0B0-E521-40AE-8E38-D50337B8E553}"/>
              </a:ext>
            </a:extLst>
          </p:cNvPr>
          <p:cNvGrpSpPr/>
          <p:nvPr/>
        </p:nvGrpSpPr>
        <p:grpSpPr>
          <a:xfrm>
            <a:off x="2842339" y="3509174"/>
            <a:ext cx="8683769" cy="3348826"/>
            <a:chOff x="2842339" y="3509174"/>
            <a:chExt cx="8683769" cy="3348826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01A0C18-B827-4AEF-A7A2-58A67B015645}"/>
                </a:ext>
              </a:extLst>
            </p:cNvPr>
            <p:cNvPicPr/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54315" y="4469502"/>
              <a:ext cx="3071793" cy="2388498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A6A21AF-90C0-48AC-B2C3-7BEF1FDF0F76}"/>
                </a:ext>
              </a:extLst>
            </p:cNvPr>
            <p:cNvGrpSpPr/>
            <p:nvPr/>
          </p:nvGrpSpPr>
          <p:grpSpPr>
            <a:xfrm>
              <a:off x="2842339" y="3509174"/>
              <a:ext cx="7648944" cy="2773498"/>
              <a:chOff x="2870331" y="3431359"/>
              <a:chExt cx="7648944" cy="2773498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51165089-BBAE-40A6-B1E3-D7D2D8BD6FED}"/>
                  </a:ext>
                </a:extLst>
              </p:cNvPr>
              <p:cNvGrpSpPr/>
              <p:nvPr/>
            </p:nvGrpSpPr>
            <p:grpSpPr>
              <a:xfrm>
                <a:off x="2870331" y="3431359"/>
                <a:ext cx="5236923" cy="864184"/>
                <a:chOff x="1212981" y="3276237"/>
                <a:chExt cx="5236923" cy="864184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60D06E6-32E6-4E49-B3DF-345F6D213CA9}"/>
                    </a:ext>
                  </a:extLst>
                </p:cNvPr>
                <p:cNvSpPr/>
                <p:nvPr/>
              </p:nvSpPr>
              <p:spPr>
                <a:xfrm>
                  <a:off x="1212981" y="3506364"/>
                  <a:ext cx="4581318" cy="270586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29374D8-75E1-431F-AF1E-C465D180A65E}"/>
                    </a:ext>
                  </a:extLst>
                </p:cNvPr>
                <p:cNvSpPr txBox="1"/>
                <p:nvPr/>
              </p:nvSpPr>
              <p:spPr>
                <a:xfrm>
                  <a:off x="2282299" y="3467488"/>
                  <a:ext cx="212077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Coastal observations</a:t>
                  </a:r>
                </a:p>
              </p:txBody>
            </p:sp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39126375-010E-4625-B141-639B852188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851617" y="3276237"/>
                  <a:ext cx="598287" cy="864184"/>
                </a:xfrm>
                <a:prstGeom prst="ellipse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</p:grpSp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6947C2F1-539A-47DF-AEEE-75AC179A83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9232845" flipV="1">
                <a:off x="7717893" y="4262126"/>
                <a:ext cx="718612" cy="1501502"/>
              </a:xfrm>
              <a:prstGeom prst="rect">
                <a:avLst/>
              </a:prstGeom>
            </p:spPr>
          </p:pic>
          <p:sp>
            <p:nvSpPr>
              <p:cNvPr id="40" name="Star: 5 Points 39">
                <a:extLst>
                  <a:ext uri="{FF2B5EF4-FFF2-40B4-BE49-F238E27FC236}">
                    <a16:creationId xmlns:a16="http://schemas.microsoft.com/office/drawing/2014/main" id="{CCB32982-7012-4C02-A1F9-4E18F50C997C}"/>
                  </a:ext>
                </a:extLst>
              </p:cNvPr>
              <p:cNvSpPr/>
              <p:nvPr/>
            </p:nvSpPr>
            <p:spPr>
              <a:xfrm>
                <a:off x="10166850" y="5903483"/>
                <a:ext cx="352425" cy="301374"/>
              </a:xfrm>
              <a:prstGeom prst="star5">
                <a:avLst/>
              </a:prstGeom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3530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E58FAF6-1B39-4413-BF4A-9DC64DD930E7}"/>
              </a:ext>
            </a:extLst>
          </p:cNvPr>
          <p:cNvGrpSpPr/>
          <p:nvPr/>
        </p:nvGrpSpPr>
        <p:grpSpPr>
          <a:xfrm>
            <a:off x="2218514" y="1331485"/>
            <a:ext cx="5888740" cy="3917045"/>
            <a:chOff x="2218514" y="1331485"/>
            <a:chExt cx="5888740" cy="3917045"/>
          </a:xfrm>
        </p:grpSpPr>
        <p:cxnSp>
          <p:nvCxnSpPr>
            <p:cNvPr id="2" name="Straight Connector 1">
              <a:extLst>
                <a:ext uri="{FF2B5EF4-FFF2-40B4-BE49-F238E27FC236}">
                  <a16:creationId xmlns:a16="http://schemas.microsoft.com/office/drawing/2014/main" id="{B5E4E700-7904-4134-AB1E-55FEF90C9C24}"/>
                </a:ext>
              </a:extLst>
            </p:cNvPr>
            <p:cNvCxnSpPr/>
            <p:nvPr/>
          </p:nvCxnSpPr>
          <p:spPr>
            <a:xfrm>
              <a:off x="2870331" y="1983921"/>
              <a:ext cx="0" cy="269654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82AAD4EB-2D5A-449C-A303-A064730C63C0}"/>
                </a:ext>
              </a:extLst>
            </p:cNvPr>
            <p:cNvCxnSpPr/>
            <p:nvPr/>
          </p:nvCxnSpPr>
          <p:spPr>
            <a:xfrm>
              <a:off x="2851670" y="4699130"/>
              <a:ext cx="451601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3E9F973-762E-47D5-B348-82F7BD8FE8FC}"/>
                </a:ext>
              </a:extLst>
            </p:cNvPr>
            <p:cNvSpPr txBox="1"/>
            <p:nvPr/>
          </p:nvSpPr>
          <p:spPr>
            <a:xfrm>
              <a:off x="4615155" y="4848420"/>
              <a:ext cx="7697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Time 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9DDD721-55E2-4B00-A820-14DBF71F8983}"/>
                </a:ext>
              </a:extLst>
            </p:cNvPr>
            <p:cNvSpPr txBox="1"/>
            <p:nvPr/>
          </p:nvSpPr>
          <p:spPr>
            <a:xfrm rot="16200000">
              <a:off x="1985597" y="2979087"/>
              <a:ext cx="8659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Space 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FF45554-4E27-48AA-A347-2906BFB28317}"/>
                </a:ext>
              </a:extLst>
            </p:cNvPr>
            <p:cNvGrpSpPr/>
            <p:nvPr/>
          </p:nvGrpSpPr>
          <p:grpSpPr>
            <a:xfrm>
              <a:off x="4416089" y="1331485"/>
              <a:ext cx="968829" cy="3348983"/>
              <a:chOff x="2758739" y="1176363"/>
              <a:chExt cx="968829" cy="3348983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9CA63CE-DA68-40EE-BACD-DEB44164022E}"/>
                  </a:ext>
                </a:extLst>
              </p:cNvPr>
              <p:cNvSpPr/>
              <p:nvPr/>
            </p:nvSpPr>
            <p:spPr>
              <a:xfrm>
                <a:off x="3060479" y="1791476"/>
                <a:ext cx="391849" cy="273387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EFD22F2F-EECE-4763-BAE3-F4432492B7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758739" y="1176363"/>
                <a:ext cx="968829" cy="607054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B6D9FA5-7369-4DEC-BB78-559D750D54C5}"/>
                </a:ext>
              </a:extLst>
            </p:cNvPr>
            <p:cNvGrpSpPr/>
            <p:nvPr/>
          </p:nvGrpSpPr>
          <p:grpSpPr>
            <a:xfrm>
              <a:off x="2870331" y="2216806"/>
              <a:ext cx="5158899" cy="1020427"/>
              <a:chOff x="1212981" y="2061684"/>
              <a:chExt cx="5158899" cy="1020427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4D1CF5F-CB29-45FB-8F8D-0164FE96FBBD}"/>
                  </a:ext>
                </a:extLst>
              </p:cNvPr>
              <p:cNvSpPr/>
              <p:nvPr/>
            </p:nvSpPr>
            <p:spPr>
              <a:xfrm>
                <a:off x="1212981" y="2388637"/>
                <a:ext cx="4581318" cy="270586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03D9FF0-E35D-4E62-9C2C-D38E2A954A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29642" y="2061684"/>
                <a:ext cx="442238" cy="1020427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5FBF1B2-6D0A-44A4-8C62-351497379654}"/>
                </a:ext>
              </a:extLst>
            </p:cNvPr>
            <p:cNvGrpSpPr/>
            <p:nvPr/>
          </p:nvGrpSpPr>
          <p:grpSpPr>
            <a:xfrm>
              <a:off x="2870331" y="3431359"/>
              <a:ext cx="5236923" cy="864184"/>
              <a:chOff x="1212981" y="3276237"/>
              <a:chExt cx="5236923" cy="864184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0B5D99B-80F1-41B3-95C9-0A09B2AB8100}"/>
                  </a:ext>
                </a:extLst>
              </p:cNvPr>
              <p:cNvSpPr/>
              <p:nvPr/>
            </p:nvSpPr>
            <p:spPr>
              <a:xfrm>
                <a:off x="1212981" y="3506364"/>
                <a:ext cx="4581318" cy="270586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2E129B9E-C54F-4F13-8108-C3A0C6B238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851617" y="3276237"/>
                <a:ext cx="598287" cy="864184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52180E7-7561-4BAE-910A-7279B262AE40}"/>
                </a:ext>
              </a:extLst>
            </p:cNvPr>
            <p:cNvSpPr/>
            <p:nvPr/>
          </p:nvSpPr>
          <p:spPr>
            <a:xfrm>
              <a:off x="4717829" y="2543759"/>
              <a:ext cx="391843" cy="270586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E38A778-EECC-48B4-B9B1-46C62974C5E5}"/>
                </a:ext>
              </a:extLst>
            </p:cNvPr>
            <p:cNvSpPr/>
            <p:nvPr/>
          </p:nvSpPr>
          <p:spPr>
            <a:xfrm>
              <a:off x="4712745" y="3659152"/>
              <a:ext cx="391843" cy="270586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2E5FC76-C83C-49A6-8432-E6519770C4D3}"/>
              </a:ext>
            </a:extLst>
          </p:cNvPr>
          <p:cNvSpPr txBox="1"/>
          <p:nvPr/>
        </p:nvSpPr>
        <p:spPr>
          <a:xfrm>
            <a:off x="547686" y="72032"/>
            <a:ext cx="39573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AMBON “design” </a:t>
            </a:r>
          </a:p>
        </p:txBody>
      </p:sp>
    </p:spTree>
    <p:extLst>
      <p:ext uri="{BB962C8B-B14F-4D97-AF65-F5344CB8AC3E}">
        <p14:creationId xmlns:p14="http://schemas.microsoft.com/office/powerpoint/2010/main" val="3142287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D1D12573-D39D-466B-944E-BF5BA83EE9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13" y="907168"/>
            <a:ext cx="3280146" cy="222756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475FD8A-52AB-4201-A246-534E688829BE}"/>
              </a:ext>
            </a:extLst>
          </p:cNvPr>
          <p:cNvSpPr/>
          <p:nvPr/>
        </p:nvSpPr>
        <p:spPr>
          <a:xfrm>
            <a:off x="1392972" y="1456060"/>
            <a:ext cx="447869" cy="3638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5F0942A-503A-4209-A9B0-AD00302FC956}"/>
              </a:ext>
            </a:extLst>
          </p:cNvPr>
          <p:cNvGrpSpPr/>
          <p:nvPr/>
        </p:nvGrpSpPr>
        <p:grpSpPr>
          <a:xfrm>
            <a:off x="4283827" y="12891"/>
            <a:ext cx="5535114" cy="2323772"/>
            <a:chOff x="4330480" y="2424415"/>
            <a:chExt cx="5535114" cy="232377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A0FBE1E-E110-4678-8B6C-06FA3F45FCBA}"/>
                </a:ext>
              </a:extLst>
            </p:cNvPr>
            <p:cNvGrpSpPr/>
            <p:nvPr/>
          </p:nvGrpSpPr>
          <p:grpSpPr>
            <a:xfrm>
              <a:off x="8728677" y="2507045"/>
              <a:ext cx="1136917" cy="2241142"/>
              <a:chOff x="8388220" y="1224365"/>
              <a:chExt cx="1703426" cy="3926132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52BB61A3-D0D3-43BB-BF2D-34BA5FC818FF}"/>
                  </a:ext>
                </a:extLst>
              </p:cNvPr>
              <p:cNvPicPr/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388220" y="1224365"/>
                <a:ext cx="1663978" cy="3715493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9E83790-3ED5-4087-B071-D0B9483F3D76}"/>
                  </a:ext>
                </a:extLst>
              </p:cNvPr>
              <p:cNvSpPr/>
              <p:nvPr/>
            </p:nvSpPr>
            <p:spPr>
              <a:xfrm>
                <a:off x="9309804" y="4497354"/>
                <a:ext cx="681135" cy="65314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BCD8FB0-DC65-4E73-9E53-E94EF92826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249745" y="4383751"/>
                <a:ext cx="841901" cy="669259"/>
              </a:xfrm>
              <a:prstGeom prst="rect">
                <a:avLst/>
              </a:prstGeom>
            </p:spPr>
          </p:pic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4527934-1F9B-4CE5-9A81-66C0BBA34DFF}"/>
                </a:ext>
              </a:extLst>
            </p:cNvPr>
            <p:cNvSpPr/>
            <p:nvPr/>
          </p:nvSpPr>
          <p:spPr>
            <a:xfrm>
              <a:off x="9393488" y="3899669"/>
              <a:ext cx="355171" cy="242317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45DA902-48FB-4FB4-98FE-CB3D8ECA2D11}"/>
                </a:ext>
              </a:extLst>
            </p:cNvPr>
            <p:cNvSpPr/>
            <p:nvPr/>
          </p:nvSpPr>
          <p:spPr>
            <a:xfrm>
              <a:off x="4330480" y="2424415"/>
              <a:ext cx="42041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Passive acoustic marine mammal recorder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3B0B6B6-2C37-48D8-9AAA-F7209DC41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63811" y="3177907"/>
              <a:ext cx="2916311" cy="114222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35A391B-EBEE-4A6C-83E0-70AC473ACBC2}"/>
                </a:ext>
              </a:extLst>
            </p:cNvPr>
            <p:cNvSpPr txBox="1"/>
            <p:nvPr/>
          </p:nvSpPr>
          <p:spPr>
            <a:xfrm>
              <a:off x="5026077" y="2744496"/>
              <a:ext cx="23695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Marine mammal sound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C8DBDC9-6520-4F66-81FF-390EE36D9B72}"/>
              </a:ext>
            </a:extLst>
          </p:cNvPr>
          <p:cNvGrpSpPr/>
          <p:nvPr/>
        </p:nvGrpSpPr>
        <p:grpSpPr>
          <a:xfrm>
            <a:off x="4336694" y="2378196"/>
            <a:ext cx="6754651" cy="2050988"/>
            <a:chOff x="4336694" y="2378196"/>
            <a:chExt cx="6754651" cy="205098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CDB92A5-32F1-4058-BA0D-0ED7273364A8}"/>
                </a:ext>
              </a:extLst>
            </p:cNvPr>
            <p:cNvGrpSpPr/>
            <p:nvPr/>
          </p:nvGrpSpPr>
          <p:grpSpPr>
            <a:xfrm>
              <a:off x="4336694" y="2378196"/>
              <a:ext cx="5415032" cy="2050988"/>
              <a:chOff x="4307466" y="45304"/>
              <a:chExt cx="5415032" cy="2050988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300D88F5-24C0-4C27-9FFD-3EE36EA19F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57388" y="801838"/>
                <a:ext cx="2292028" cy="128926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0A8B40F-B2D3-4522-8163-AABA90D2F838}"/>
                  </a:ext>
                </a:extLst>
              </p:cNvPr>
              <p:cNvSpPr txBox="1"/>
              <p:nvPr/>
            </p:nvSpPr>
            <p:spPr>
              <a:xfrm>
                <a:off x="4307466" y="45304"/>
                <a:ext cx="32689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Water sampler / water sampling</a:t>
                </a: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676420BA-A922-4C43-A8B4-60157665AB75}"/>
                  </a:ext>
                </a:extLst>
              </p:cNvPr>
              <p:cNvGrpSpPr/>
              <p:nvPr/>
            </p:nvGrpSpPr>
            <p:grpSpPr>
              <a:xfrm>
                <a:off x="8728677" y="157274"/>
                <a:ext cx="993821" cy="1939018"/>
                <a:chOff x="8388220" y="1439247"/>
                <a:chExt cx="1703426" cy="3721206"/>
              </a:xfrm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D30AF3C2-4974-41BF-8EC2-7E6DBB08BB0C}"/>
                    </a:ext>
                  </a:extLst>
                </p:cNvPr>
                <p:cNvPicPr/>
                <p:nvPr/>
              </p:nvPicPr>
              <p:blipFill rotWithShape="1"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388220" y="1439247"/>
                  <a:ext cx="1663978" cy="3715495"/>
                </a:xfrm>
                <a:prstGeom prst="rect">
                  <a:avLst/>
                </a:prstGeom>
              </p:spPr>
            </p:pic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AB27B082-F587-41AF-B123-EB6A398BB55F}"/>
                    </a:ext>
                  </a:extLst>
                </p:cNvPr>
                <p:cNvSpPr/>
                <p:nvPr/>
              </p:nvSpPr>
              <p:spPr>
                <a:xfrm>
                  <a:off x="9309804" y="4497354"/>
                  <a:ext cx="681135" cy="6531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2502D53F-3B27-43C1-A12C-44574B68A8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email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9249745" y="4491195"/>
                  <a:ext cx="841901" cy="669258"/>
                </a:xfrm>
                <a:prstGeom prst="rect">
                  <a:avLst/>
                </a:prstGeom>
              </p:spPr>
            </p:pic>
          </p:grp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1810EB20-ECD4-4C55-A399-2B85ECFF6E9E}"/>
                  </a:ext>
                </a:extLst>
              </p:cNvPr>
              <p:cNvSpPr/>
              <p:nvPr/>
            </p:nvSpPr>
            <p:spPr>
              <a:xfrm>
                <a:off x="8648321" y="1093918"/>
                <a:ext cx="498028" cy="48591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703844D-D6FF-4909-B5E5-946197B54F79}"/>
                  </a:ext>
                </a:extLst>
              </p:cNvPr>
              <p:cNvSpPr txBox="1"/>
              <p:nvPr/>
            </p:nvSpPr>
            <p:spPr>
              <a:xfrm>
                <a:off x="5016932" y="432506"/>
                <a:ext cx="24128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/>
                  <a:t>eDNA marine mammals</a:t>
                </a: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4B608C0-7EA3-4AEB-ADDD-61D73DAF57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11328" y="2637778"/>
              <a:ext cx="1180017" cy="170445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6D2815B-719F-483D-ADA9-2A3D40EEA7E1}"/>
              </a:ext>
            </a:extLst>
          </p:cNvPr>
          <p:cNvGrpSpPr/>
          <p:nvPr/>
        </p:nvGrpSpPr>
        <p:grpSpPr>
          <a:xfrm>
            <a:off x="4197750" y="4654010"/>
            <a:ext cx="6906024" cy="2203990"/>
            <a:chOff x="4197750" y="4654010"/>
            <a:chExt cx="6906024" cy="220399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47759BF-B0D6-4415-BBBF-7AECECB17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77617" y="5258587"/>
              <a:ext cx="1646140" cy="103144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1274FE8-1937-48D0-ABAC-49EE7D99F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0890" y="5258587"/>
              <a:ext cx="2403489" cy="159941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2F13F51-461E-46E5-9A8B-A9D46E99C4D0}"/>
                </a:ext>
              </a:extLst>
            </p:cNvPr>
            <p:cNvSpPr txBox="1"/>
            <p:nvPr/>
          </p:nvSpPr>
          <p:spPr>
            <a:xfrm>
              <a:off x="4197750" y="4654010"/>
              <a:ext cx="46141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Marine mammal observers / coastal observers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EA7079-E0B6-4404-A2DD-87FB29E21951}"/>
                </a:ext>
              </a:extLst>
            </p:cNvPr>
            <p:cNvSpPr txBox="1"/>
            <p:nvPr/>
          </p:nvSpPr>
          <p:spPr>
            <a:xfrm>
              <a:off x="5060213" y="4917591"/>
              <a:ext cx="26398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Marine mammal sightings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0725837-13D9-48CB-B123-7F75BF014D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23757" y="4988192"/>
              <a:ext cx="1180017" cy="170445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C744154F-6E32-42DA-A32B-7F7CA42AFCE1}"/>
              </a:ext>
            </a:extLst>
          </p:cNvPr>
          <p:cNvSpPr/>
          <p:nvPr/>
        </p:nvSpPr>
        <p:spPr>
          <a:xfrm>
            <a:off x="1392971" y="2084429"/>
            <a:ext cx="447869" cy="3638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32E1737-D372-463F-94F5-9940AE773927}"/>
              </a:ext>
            </a:extLst>
          </p:cNvPr>
          <p:cNvSpPr txBox="1"/>
          <p:nvPr/>
        </p:nvSpPr>
        <p:spPr>
          <a:xfrm>
            <a:off x="318288" y="4134950"/>
            <a:ext cx="36125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Example</a:t>
            </a:r>
            <a:r>
              <a:rPr lang="en-US" sz="2800" dirty="0"/>
              <a:t>: Linking multiple ways to detect marine mammal and other taxa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F393695-6865-4AF0-B06C-4F6E2D705E0F}"/>
              </a:ext>
            </a:extLst>
          </p:cNvPr>
          <p:cNvSpPr txBox="1"/>
          <p:nvPr/>
        </p:nvSpPr>
        <p:spPr>
          <a:xfrm>
            <a:off x="326525" y="119785"/>
            <a:ext cx="39573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AMBON “design” </a:t>
            </a:r>
          </a:p>
        </p:txBody>
      </p:sp>
    </p:spTree>
    <p:extLst>
      <p:ext uri="{BB962C8B-B14F-4D97-AF65-F5344CB8AC3E}">
        <p14:creationId xmlns:p14="http://schemas.microsoft.com/office/powerpoint/2010/main" val="1534871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91A8FD-75BE-4411-B7F7-D7304FE369F7}"/>
              </a:ext>
            </a:extLst>
          </p:cNvPr>
          <p:cNvSpPr txBox="1"/>
          <p:nvPr/>
        </p:nvSpPr>
        <p:spPr>
          <a:xfrm>
            <a:off x="340467" y="1555486"/>
            <a:ext cx="36125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Example</a:t>
            </a:r>
            <a:r>
              <a:rPr lang="en-US" sz="2800" dirty="0"/>
              <a:t>: Regionally downscaled seascapes in relation to species distribution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6CE57D-2C22-4171-AC7F-6BC6ED9CDF64}"/>
              </a:ext>
            </a:extLst>
          </p:cNvPr>
          <p:cNvSpPr txBox="1"/>
          <p:nvPr/>
        </p:nvSpPr>
        <p:spPr>
          <a:xfrm>
            <a:off x="370405" y="137346"/>
            <a:ext cx="39573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AMBON “design” 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A5345BD3-0D63-404E-B599-01D1627DCB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3052" y="460511"/>
            <a:ext cx="4062469" cy="360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9E8D58-E2EC-4B7C-92C2-6C80AA3CAA59}"/>
              </a:ext>
            </a:extLst>
          </p:cNvPr>
          <p:cNvSpPr txBox="1"/>
          <p:nvPr/>
        </p:nvSpPr>
        <p:spPr>
          <a:xfrm>
            <a:off x="4846523" y="260457"/>
            <a:ext cx="24989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Regional model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1BC6E1-FD9A-4BF1-8F1B-8CE96A514734}"/>
              </a:ext>
            </a:extLst>
          </p:cNvPr>
          <p:cNvSpPr txBox="1"/>
          <p:nvPr/>
        </p:nvSpPr>
        <p:spPr>
          <a:xfrm>
            <a:off x="6139857" y="2351672"/>
            <a:ext cx="1836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           Variables: </a:t>
            </a:r>
            <a:r>
              <a:rPr lang="en-US" sz="1200" dirty="0" err="1"/>
              <a:t>chl</a:t>
            </a:r>
            <a:r>
              <a:rPr lang="en-US" sz="1200" dirty="0"/>
              <a:t>-a,   </a:t>
            </a:r>
          </a:p>
          <a:p>
            <a:r>
              <a:rPr lang="en-US" sz="1200" dirty="0"/>
              <a:t>        CDOM, normalized fluorescent line height, </a:t>
            </a:r>
          </a:p>
          <a:p>
            <a:r>
              <a:rPr lang="en-US" sz="1200" dirty="0"/>
              <a:t>SST, salinity, sea surface height, sea-ice conc. from ROMS model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01F497-7E8B-4069-80A1-39097A04A597}"/>
              </a:ext>
            </a:extLst>
          </p:cNvPr>
          <p:cNvSpPr txBox="1"/>
          <p:nvPr/>
        </p:nvSpPr>
        <p:spPr>
          <a:xfrm>
            <a:off x="8238948" y="264819"/>
            <a:ext cx="354086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Limitation of satellite-derived data in the Arctic, especially in shoulder seasons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Use available data from PAROMS model instead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Create spatially explicit outputs (southern and northern Chukchi Sea)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8FC814-7F24-43E9-9380-725A34CA628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1772" y="951195"/>
            <a:ext cx="1306176" cy="4875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54E6E7-7213-47B9-BD99-8C2BAFF58C1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9298" y="4802090"/>
            <a:ext cx="7949976" cy="22594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8CBFD1-0E5D-4437-9989-4C1973546C01}"/>
              </a:ext>
            </a:extLst>
          </p:cNvPr>
          <p:cNvSpPr txBox="1"/>
          <p:nvPr/>
        </p:nvSpPr>
        <p:spPr>
          <a:xfrm>
            <a:off x="2130724" y="4613874"/>
            <a:ext cx="145309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/>
              <a:t>Seabirds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73BB60-62A1-4E83-B730-9C7977C3083D}"/>
              </a:ext>
            </a:extLst>
          </p:cNvPr>
          <p:cNvSpPr txBox="1"/>
          <p:nvPr/>
        </p:nvSpPr>
        <p:spPr>
          <a:xfrm>
            <a:off x="3854146" y="4613792"/>
            <a:ext cx="127656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/>
              <a:t>  </a:t>
            </a:r>
            <a:r>
              <a:rPr lang="en-US" sz="2800" b="1" dirty="0" err="1"/>
              <a:t>Zoopl</a:t>
            </a:r>
            <a:r>
              <a:rPr lang="en-US" sz="2800" b="1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78B598-7F23-496A-91E7-BB174AA83C55}"/>
              </a:ext>
            </a:extLst>
          </p:cNvPr>
          <p:cNvSpPr txBox="1"/>
          <p:nvPr/>
        </p:nvSpPr>
        <p:spPr>
          <a:xfrm>
            <a:off x="8491524" y="4563557"/>
            <a:ext cx="148854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/>
              <a:t>Epifauna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F8E82F-8AB2-4322-B095-DDE8435FFF79}"/>
              </a:ext>
            </a:extLst>
          </p:cNvPr>
          <p:cNvSpPr txBox="1"/>
          <p:nvPr/>
        </p:nvSpPr>
        <p:spPr>
          <a:xfrm>
            <a:off x="5439840" y="4617491"/>
            <a:ext cx="104633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   Fish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9F6794-F31D-4F08-95EC-13F8773E2433}"/>
              </a:ext>
            </a:extLst>
          </p:cNvPr>
          <p:cNvSpPr txBox="1"/>
          <p:nvPr/>
        </p:nvSpPr>
        <p:spPr>
          <a:xfrm>
            <a:off x="6919035" y="4559744"/>
            <a:ext cx="131991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err="1"/>
              <a:t>Infauna</a:t>
            </a:r>
            <a:endParaRPr lang="en-US" sz="2800" b="1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D490705-4A6E-4650-9F67-F6FB607CB129}"/>
              </a:ext>
            </a:extLst>
          </p:cNvPr>
          <p:cNvSpPr/>
          <p:nvPr/>
        </p:nvSpPr>
        <p:spPr>
          <a:xfrm>
            <a:off x="2521258" y="5137012"/>
            <a:ext cx="743794" cy="741508"/>
          </a:xfrm>
          <a:prstGeom prst="ellipse">
            <a:avLst/>
          </a:prstGeom>
          <a:noFill/>
          <a:ln w="19050">
            <a:solidFill>
              <a:srgbClr val="0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089F8D1-70D1-429C-A8CE-01341AFD829E}"/>
              </a:ext>
            </a:extLst>
          </p:cNvPr>
          <p:cNvSpPr/>
          <p:nvPr/>
        </p:nvSpPr>
        <p:spPr>
          <a:xfrm>
            <a:off x="2161728" y="5753964"/>
            <a:ext cx="743794" cy="865982"/>
          </a:xfrm>
          <a:prstGeom prst="ellipse">
            <a:avLst/>
          </a:prstGeom>
          <a:noFill/>
          <a:ln w="19050">
            <a:solidFill>
              <a:srgbClr val="0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4F6B1CD-1B62-45C6-A717-7B5654623317}"/>
              </a:ext>
            </a:extLst>
          </p:cNvPr>
          <p:cNvSpPr/>
          <p:nvPr/>
        </p:nvSpPr>
        <p:spPr>
          <a:xfrm>
            <a:off x="3772673" y="5753964"/>
            <a:ext cx="743794" cy="865982"/>
          </a:xfrm>
          <a:prstGeom prst="ellipse">
            <a:avLst/>
          </a:prstGeom>
          <a:noFill/>
          <a:ln w="19050">
            <a:solidFill>
              <a:srgbClr val="0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F287322-922E-41A2-B8EE-60303484E22A}"/>
              </a:ext>
            </a:extLst>
          </p:cNvPr>
          <p:cNvSpPr/>
          <p:nvPr/>
        </p:nvSpPr>
        <p:spPr>
          <a:xfrm>
            <a:off x="5352206" y="5753964"/>
            <a:ext cx="743794" cy="865982"/>
          </a:xfrm>
          <a:prstGeom prst="ellipse">
            <a:avLst/>
          </a:prstGeom>
          <a:noFill/>
          <a:ln w="19050">
            <a:solidFill>
              <a:srgbClr val="0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5B02C7C-A7C6-4F5E-BC5D-C91EE49EAF32}"/>
              </a:ext>
            </a:extLst>
          </p:cNvPr>
          <p:cNvSpPr/>
          <p:nvPr/>
        </p:nvSpPr>
        <p:spPr>
          <a:xfrm>
            <a:off x="6956378" y="5731561"/>
            <a:ext cx="743794" cy="865982"/>
          </a:xfrm>
          <a:prstGeom prst="ellipse">
            <a:avLst/>
          </a:prstGeom>
          <a:noFill/>
          <a:ln w="19050">
            <a:solidFill>
              <a:srgbClr val="0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2BF8328-8807-426B-94EA-72001945B279}"/>
              </a:ext>
            </a:extLst>
          </p:cNvPr>
          <p:cNvSpPr/>
          <p:nvPr/>
        </p:nvSpPr>
        <p:spPr>
          <a:xfrm>
            <a:off x="8492004" y="5731561"/>
            <a:ext cx="743794" cy="865982"/>
          </a:xfrm>
          <a:prstGeom prst="ellipse">
            <a:avLst/>
          </a:prstGeom>
          <a:noFill/>
          <a:ln w="19050">
            <a:solidFill>
              <a:srgbClr val="0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FDC420D-F911-4909-9DA6-FAFF6A5B64D0}"/>
              </a:ext>
            </a:extLst>
          </p:cNvPr>
          <p:cNvSpPr/>
          <p:nvPr/>
        </p:nvSpPr>
        <p:spPr>
          <a:xfrm>
            <a:off x="4144570" y="5148785"/>
            <a:ext cx="743794" cy="741508"/>
          </a:xfrm>
          <a:prstGeom prst="ellipse">
            <a:avLst/>
          </a:prstGeom>
          <a:noFill/>
          <a:ln w="19050">
            <a:solidFill>
              <a:srgbClr val="0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AE03D3-36B3-4C1B-8803-D06D5D42577B}"/>
              </a:ext>
            </a:extLst>
          </p:cNvPr>
          <p:cNvSpPr/>
          <p:nvPr/>
        </p:nvSpPr>
        <p:spPr>
          <a:xfrm>
            <a:off x="5768261" y="5150428"/>
            <a:ext cx="743794" cy="741508"/>
          </a:xfrm>
          <a:prstGeom prst="ellipse">
            <a:avLst/>
          </a:prstGeom>
          <a:noFill/>
          <a:ln w="19050">
            <a:solidFill>
              <a:srgbClr val="0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D0F4790-55EE-4F50-8F28-D90424A90413}"/>
              </a:ext>
            </a:extLst>
          </p:cNvPr>
          <p:cNvSpPr/>
          <p:nvPr/>
        </p:nvSpPr>
        <p:spPr>
          <a:xfrm>
            <a:off x="7333102" y="5131943"/>
            <a:ext cx="743794" cy="741508"/>
          </a:xfrm>
          <a:prstGeom prst="ellipse">
            <a:avLst/>
          </a:prstGeom>
          <a:noFill/>
          <a:ln w="19050">
            <a:solidFill>
              <a:srgbClr val="0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B46764C-89C3-4454-B846-CF22D6B8A4FD}"/>
              </a:ext>
            </a:extLst>
          </p:cNvPr>
          <p:cNvSpPr/>
          <p:nvPr/>
        </p:nvSpPr>
        <p:spPr>
          <a:xfrm>
            <a:off x="8886818" y="5126167"/>
            <a:ext cx="743794" cy="741508"/>
          </a:xfrm>
          <a:prstGeom prst="ellipse">
            <a:avLst/>
          </a:prstGeom>
          <a:noFill/>
          <a:ln w="19050">
            <a:solidFill>
              <a:srgbClr val="0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EC137F5-7238-4725-B934-E37424A5C55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70" y="4990182"/>
            <a:ext cx="863602" cy="111760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1BA5932-5338-4D06-8A4C-9809A8BFBC9B}"/>
              </a:ext>
            </a:extLst>
          </p:cNvPr>
          <p:cNvSpPr txBox="1"/>
          <p:nvPr/>
        </p:nvSpPr>
        <p:spPr>
          <a:xfrm>
            <a:off x="91642" y="6186955"/>
            <a:ext cx="194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/>
              <a:t>Mueter</a:t>
            </a:r>
            <a:r>
              <a:rPr lang="en-US" b="1" i="1" dirty="0"/>
              <a:t> et al. 2021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B9784B-68C0-41C7-AC6C-89AF968F5875}"/>
              </a:ext>
            </a:extLst>
          </p:cNvPr>
          <p:cNvSpPr txBox="1"/>
          <p:nvPr/>
        </p:nvSpPr>
        <p:spPr>
          <a:xfrm>
            <a:off x="340467" y="3597430"/>
            <a:ext cx="3540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Keeping engaged with Northern California Current MBON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C4A7D6A-3655-4A88-B15F-4B9264632E4F}"/>
              </a:ext>
            </a:extLst>
          </p:cNvPr>
          <p:cNvSpPr/>
          <p:nvPr/>
        </p:nvSpPr>
        <p:spPr>
          <a:xfrm>
            <a:off x="275208" y="3486633"/>
            <a:ext cx="3578938" cy="87387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40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5BDB6B-CDC7-4DAE-A4A6-AAC7F694093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0442" y="30739"/>
            <a:ext cx="2188934" cy="12403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0D7D26-61C3-46D3-BDA7-074B2CADDD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4634" y="872298"/>
            <a:ext cx="1658312" cy="12894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3869F4-CDF5-496C-9425-09578A39088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8203" y="964135"/>
            <a:ext cx="1605813" cy="9757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C4BDAC-FB54-4674-BD3C-DA011289356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624" y="274591"/>
            <a:ext cx="1914647" cy="9672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C60F72-9F19-43B8-BDC1-CAA52C99CDF8}"/>
              </a:ext>
            </a:extLst>
          </p:cNvPr>
          <p:cNvSpPr txBox="1"/>
          <p:nvPr/>
        </p:nvSpPr>
        <p:spPr>
          <a:xfrm>
            <a:off x="2870140" y="168379"/>
            <a:ext cx="63228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AMBON as part of a network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96269E-28E1-4A9C-B718-5A5EACBB3095}"/>
              </a:ext>
            </a:extLst>
          </p:cNvPr>
          <p:cNvSpPr/>
          <p:nvPr/>
        </p:nvSpPr>
        <p:spPr>
          <a:xfrm>
            <a:off x="1441791" y="2249637"/>
            <a:ext cx="849204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Provide an Arctic perspective to the national MBON initiative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Targeted Essential Ocean Variables (EOV)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Value of working groups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375CB32-25BC-420E-B824-114C637344D5}"/>
              </a:ext>
            </a:extLst>
          </p:cNvPr>
          <p:cNvGrpSpPr/>
          <p:nvPr/>
        </p:nvGrpSpPr>
        <p:grpSpPr>
          <a:xfrm>
            <a:off x="899565" y="3951243"/>
            <a:ext cx="2292028" cy="1323933"/>
            <a:chOff x="562655" y="3973504"/>
            <a:chExt cx="2292028" cy="132393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CC2B658-B38C-47C7-9C67-8498BBD7F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655" y="4008171"/>
              <a:ext cx="2292028" cy="12892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D0C4B7E-6028-43E4-BB75-D9B8C99E2185}"/>
                </a:ext>
              </a:extLst>
            </p:cNvPr>
            <p:cNvSpPr txBox="1"/>
            <p:nvPr/>
          </p:nvSpPr>
          <p:spPr>
            <a:xfrm>
              <a:off x="736030" y="3973504"/>
              <a:ext cx="7377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eDNA</a:t>
              </a:r>
            </a:p>
          </p:txBody>
        </p:sp>
      </p:grpSp>
      <p:pic>
        <p:nvPicPr>
          <p:cNvPr id="10" name="Google Shape;364;p60">
            <a:extLst>
              <a:ext uri="{FF2B5EF4-FFF2-40B4-BE49-F238E27FC236}">
                <a16:creationId xmlns:a16="http://schemas.microsoft.com/office/drawing/2014/main" id="{082418E2-3498-4341-AFE7-17BF11714CDC}"/>
              </a:ext>
            </a:extLst>
          </p:cNvPr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732" y="5294372"/>
            <a:ext cx="1763126" cy="750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D2DD624A-DC71-4E29-B180-57E8DD0FBA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21600" y="5826293"/>
            <a:ext cx="1618544" cy="10594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29F87A-4B74-4BF7-BE5C-D045AF92170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917" y="6037610"/>
            <a:ext cx="1241141" cy="6242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367F85-F610-4C87-ADA8-D1ADBAE4999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3790" y="3949451"/>
            <a:ext cx="2065445" cy="15308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4FFD725-12AA-4D7E-9E94-15613E792BDA}"/>
              </a:ext>
            </a:extLst>
          </p:cNvPr>
          <p:cNvSpPr txBox="1"/>
          <p:nvPr/>
        </p:nvSpPr>
        <p:spPr>
          <a:xfrm>
            <a:off x="4902657" y="3954937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BEF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AC3737-09CA-4726-A5F4-66F1E6D8E1BD}"/>
              </a:ext>
            </a:extLst>
          </p:cNvPr>
          <p:cNvSpPr txBox="1"/>
          <p:nvPr/>
        </p:nvSpPr>
        <p:spPr>
          <a:xfrm>
            <a:off x="3830830" y="5653689"/>
            <a:ext cx="2806165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Biological traits analysis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Standardize across MBON regions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48C8264-85BB-46EB-9F2C-8786E9B23FFC}"/>
              </a:ext>
            </a:extLst>
          </p:cNvPr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6067" y="3564870"/>
            <a:ext cx="2166891" cy="11741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33576F-4E63-4640-BA2D-FDC3AC65552E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8856" y="3160907"/>
            <a:ext cx="1206115" cy="802615"/>
          </a:xfrm>
          <a:prstGeom prst="ellipse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A706E7-F456-46C6-97E3-B11621DB231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7993" y="4151960"/>
            <a:ext cx="1189685" cy="791681"/>
          </a:xfrm>
          <a:prstGeom prst="ellipse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E300A67-D9EC-4C02-9E90-9CED4C32C44D}"/>
              </a:ext>
            </a:extLst>
          </p:cNvPr>
          <p:cNvSpPr txBox="1"/>
          <p:nvPr/>
        </p:nvSpPr>
        <p:spPr>
          <a:xfrm>
            <a:off x="8983623" y="3251515"/>
            <a:ext cx="1417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Soundscapes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1FFB48E-D630-4EF0-81FC-3FF20F34ADCA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7143" y="5470193"/>
            <a:ext cx="1804737" cy="1254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38FA6A8-B635-4CD4-ACEC-9646E2E2DFFC}"/>
              </a:ext>
            </a:extLst>
          </p:cNvPr>
          <p:cNvSpPr txBox="1"/>
          <p:nvPr/>
        </p:nvSpPr>
        <p:spPr>
          <a:xfrm>
            <a:off x="8882646" y="5109706"/>
            <a:ext cx="1951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Data management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5BD116C-F2B3-4539-A7AA-71884771776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02813" y="5426726"/>
            <a:ext cx="907123" cy="1254594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673FC3B5-4713-4434-BDD1-222A40B1BBD3}"/>
              </a:ext>
            </a:extLst>
          </p:cNvPr>
          <p:cNvGrpSpPr/>
          <p:nvPr/>
        </p:nvGrpSpPr>
        <p:grpSpPr>
          <a:xfrm>
            <a:off x="6264626" y="4154019"/>
            <a:ext cx="1496760" cy="2650038"/>
            <a:chOff x="6517294" y="3999896"/>
            <a:chExt cx="1496760" cy="265003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1C9A063-B8F1-4F8A-8057-C6720C04A96E}"/>
                </a:ext>
              </a:extLst>
            </p:cNvPr>
            <p:cNvPicPr/>
            <p:nvPr/>
          </p:nvPicPr>
          <p:blipFill rotWithShape="1"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5620" t="25324" r="10419" b="51591"/>
            <a:stretch/>
          </p:blipFill>
          <p:spPr>
            <a:xfrm>
              <a:off x="6517294" y="3999896"/>
              <a:ext cx="1496760" cy="122403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70544D8-1137-493A-ACD0-D0FD2A4FEF2F}"/>
                </a:ext>
              </a:extLst>
            </p:cNvPr>
            <p:cNvPicPr/>
            <p:nvPr/>
          </p:nvPicPr>
          <p:blipFill rotWithShape="1"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15" t="25324" r="56020" b="51591"/>
            <a:stretch/>
          </p:blipFill>
          <p:spPr>
            <a:xfrm>
              <a:off x="6662338" y="5363001"/>
              <a:ext cx="1351716" cy="1193088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DC95AA6-80C9-4B4F-9410-FDF190FBC4E3}"/>
                </a:ext>
              </a:extLst>
            </p:cNvPr>
            <p:cNvSpPr/>
            <p:nvPr/>
          </p:nvSpPr>
          <p:spPr>
            <a:xfrm>
              <a:off x="6548967" y="6349747"/>
              <a:ext cx="198966" cy="3001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18458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11E0C1-557E-4DF0-886D-7442525DEE46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541" y="1506866"/>
            <a:ext cx="6085841" cy="49913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A74F2D-A8E9-4FEC-A65A-64A49D22FA69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8080" y="1525720"/>
            <a:ext cx="5796753" cy="49913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BC5020-A2F4-4DFE-877C-0AC0837E6D4D}"/>
              </a:ext>
            </a:extLst>
          </p:cNvPr>
          <p:cNvSpPr txBox="1"/>
          <p:nvPr/>
        </p:nvSpPr>
        <p:spPr>
          <a:xfrm>
            <a:off x="628857" y="1156388"/>
            <a:ext cx="1917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Community based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15148E-448B-4701-AB09-E4192E0D8BA6}"/>
              </a:ext>
            </a:extLst>
          </p:cNvPr>
          <p:cNvSpPr txBox="1"/>
          <p:nvPr/>
        </p:nvSpPr>
        <p:spPr>
          <a:xfrm>
            <a:off x="3750700" y="1156388"/>
            <a:ext cx="141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Autonomous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DFFC70-E53A-4517-9A2E-7960DFE2C1FC}"/>
              </a:ext>
            </a:extLst>
          </p:cNvPr>
          <p:cNvSpPr txBox="1"/>
          <p:nvPr/>
        </p:nvSpPr>
        <p:spPr>
          <a:xfrm>
            <a:off x="6976238" y="1183949"/>
            <a:ext cx="1399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Vessel based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ABD78C-55C9-46D8-A2C6-530EA5931A4C}"/>
              </a:ext>
            </a:extLst>
          </p:cNvPr>
          <p:cNvSpPr txBox="1"/>
          <p:nvPr/>
        </p:nvSpPr>
        <p:spPr>
          <a:xfrm>
            <a:off x="9739863" y="1216635"/>
            <a:ext cx="1934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Seabird Observing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41431D-732D-49DB-87FA-738B1D2817EE}"/>
              </a:ext>
            </a:extLst>
          </p:cNvPr>
          <p:cNvSpPr txBox="1"/>
          <p:nvPr/>
        </p:nvSpPr>
        <p:spPr>
          <a:xfrm>
            <a:off x="9520765" y="6517092"/>
            <a:ext cx="242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Danielson, Iken et al. 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D12660-6DBE-49C2-B5A5-642A81BD7563}"/>
              </a:ext>
            </a:extLst>
          </p:cNvPr>
          <p:cNvSpPr txBox="1"/>
          <p:nvPr/>
        </p:nvSpPr>
        <p:spPr>
          <a:xfrm>
            <a:off x="2870140" y="168379"/>
            <a:ext cx="63228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AMBON as part of a network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00995B-77F9-488A-B155-988C9B5B90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8813" y="1860965"/>
            <a:ext cx="968829" cy="6070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A87E61-DDD6-4A27-89D0-5AA07CB44B5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9581" y="1654278"/>
            <a:ext cx="442238" cy="10204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F27A42-A237-4C98-B865-F971294CB4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8083" y="3138368"/>
            <a:ext cx="598287" cy="864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751BE0-1194-4FE2-AE77-A54814CC5F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2961" y="1860964"/>
            <a:ext cx="968829" cy="60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7112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2791</TotalTime>
  <Words>692</Words>
  <Application>Microsoft Macintosh PowerPoint</Application>
  <PresentationFormat>Widescreen</PresentationFormat>
  <Paragraphs>113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Katrin Iken</dc:creator>
  <cp:lastModifiedBy>Torie Ketcham</cp:lastModifiedBy>
  <cp:revision>59</cp:revision>
  <dcterms:created xsi:type="dcterms:W3CDTF">2022-10-24T10:32:02Z</dcterms:created>
  <dcterms:modified xsi:type="dcterms:W3CDTF">2022-11-30T19:06:23Z</dcterms:modified>
</cp:coreProperties>
</file>