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739" r:id="rId5"/>
    <p:sldMasterId id="2147483748" r:id="rId6"/>
    <p:sldMasterId id="2147483760" r:id="rId7"/>
  </p:sldMasterIdLst>
  <p:notesMasterIdLst>
    <p:notesMasterId r:id="rId26"/>
  </p:notesMasterIdLst>
  <p:sldIdLst>
    <p:sldId id="306" r:id="rId8"/>
    <p:sldId id="308" r:id="rId9"/>
    <p:sldId id="307" r:id="rId10"/>
    <p:sldId id="314" r:id="rId11"/>
    <p:sldId id="315" r:id="rId12"/>
    <p:sldId id="319" r:id="rId13"/>
    <p:sldId id="316" r:id="rId14"/>
    <p:sldId id="322" r:id="rId15"/>
    <p:sldId id="1088" r:id="rId16"/>
    <p:sldId id="1085" r:id="rId17"/>
    <p:sldId id="414" r:id="rId18"/>
    <p:sldId id="1086" r:id="rId19"/>
    <p:sldId id="359" r:id="rId20"/>
    <p:sldId id="581" r:id="rId21"/>
    <p:sldId id="1089" r:id="rId22"/>
    <p:sldId id="361" r:id="rId23"/>
    <p:sldId id="362" r:id="rId24"/>
    <p:sldId id="3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FFFFFF"/>
    <a:srgbClr val="F2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6" autoAdjust="0"/>
    <p:restoredTop sz="84967" autoAdjust="0"/>
  </p:normalViewPr>
  <p:slideViewPr>
    <p:cSldViewPr snapToGrid="0">
      <p:cViewPr varScale="1">
        <p:scale>
          <a:sx n="120" d="100"/>
          <a:sy n="120" d="100"/>
        </p:scale>
        <p:origin x="84" y="870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red es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loque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ha logrado en 1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an~o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5EBA3-C401-FD4F-8545-CE98947AC64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8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Essential Ocean Variables for Biology and Ecology complement EOVs for physics and climate monitoring, and for biogeochemistry monitoring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1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ML2030 will establish the globally coordinated system to deliver actionable, transdisciplinary knowledge of ocean life to those who need it, promoting human well-being, sustainable development, and ocean conservation</a:t>
            </a:r>
          </a:p>
          <a:p>
            <a:endParaRPr lang="en-US" sz="1200" dirty="0"/>
          </a:p>
          <a:p>
            <a:r>
              <a:rPr lang="en-US" sz="1200" dirty="0"/>
              <a:t>Address Ocean Decade Challenges 2, 9,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3066E-4B24-9C4A-9BA7-59F1FB047E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3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342025-0437-3F47-A63F-25090271E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40683" cy="6885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2E6069-F8BF-234E-A250-1A3DFAF94497}"/>
              </a:ext>
            </a:extLst>
          </p:cNvPr>
          <p:cNvSpPr txBox="1"/>
          <p:nvPr userDrawn="1"/>
        </p:nvSpPr>
        <p:spPr>
          <a:xfrm>
            <a:off x="0" y="198884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Session</a:t>
            </a:r>
            <a:r>
              <a:rPr lang="en-US" sz="2400" b="0" i="0" baseline="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altLang="zh-CN" sz="2400" b="0" i="0" baseline="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x</a:t>
            </a:r>
            <a:endParaRPr lang="en-US" sz="2400" b="0" i="0" dirty="0">
              <a:solidFill>
                <a:srgbClr val="002060"/>
              </a:solidFill>
              <a:latin typeface="Arial"/>
              <a:cs typeface="Arial" panose="020B0604020202020204" pitchFamily="34" charset="0"/>
            </a:endParaRPr>
          </a:p>
          <a:p>
            <a:pPr marL="0" marR="0" indent="0" algn="ctr" defTabSz="91437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marL="0" marR="0" indent="0" algn="ctr" defTabSz="91437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0" i="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358554" y="644693"/>
            <a:ext cx="756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 VIRTUAL SYMPOSIUM 2020 </a:t>
            </a:r>
          </a:p>
        </p:txBody>
      </p:sp>
    </p:spTree>
    <p:extLst>
      <p:ext uri="{BB962C8B-B14F-4D97-AF65-F5344CB8AC3E}">
        <p14:creationId xmlns:p14="http://schemas.microsoft.com/office/powerpoint/2010/main" val="843616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247E1-EF9E-EE4D-891D-801034D848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zh-CN" dirty="0"/>
              <a:t>Session </a:t>
            </a:r>
            <a:r>
              <a:rPr lang="en-US" altLang="zh-CN" dirty="0"/>
              <a:t>X</a:t>
            </a:r>
            <a:r>
              <a:rPr lang="en-GB" altLang="zh-CN" dirty="0"/>
              <a:t>: </a:t>
            </a:r>
            <a:r>
              <a:rPr lang="en-US" altLang="zh-CN" dirty="0"/>
              <a:t>Session Title</a:t>
            </a:r>
            <a:endParaRPr lang="x-none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3C62B-1E53-E64E-BC55-4A1DEFFE1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B76F569C-20DA-A64A-B772-F9749D1A2244}" type="slidenum">
              <a:rPr smtClean="0"/>
              <a:pPr/>
              <a:t>‹#›</a:t>
            </a:fld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47992-FB51-524D-BE81-86A83C209E9C}"/>
              </a:ext>
            </a:extLst>
          </p:cNvPr>
          <p:cNvSpPr txBox="1"/>
          <p:nvPr userDrawn="1"/>
        </p:nvSpPr>
        <p:spPr>
          <a:xfrm>
            <a:off x="7152117" y="5061182"/>
            <a:ext cx="4416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f</a:t>
            </a:r>
            <a:r>
              <a:rPr lang="x-none" sz="1800" dirty="0"/>
              <a:t>ull name</a:t>
            </a:r>
          </a:p>
          <a:p>
            <a:pPr algn="ctr"/>
            <a:r>
              <a:rPr lang="x-none" sz="1800" dirty="0"/>
              <a:t>professional title</a:t>
            </a:r>
          </a:p>
          <a:p>
            <a:pPr algn="ctr"/>
            <a:r>
              <a:rPr lang="x-none" sz="1800" dirty="0"/>
              <a:t>organization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 hasCustomPrompt="1"/>
          </p:nvPr>
        </p:nvSpPr>
        <p:spPr>
          <a:xfrm>
            <a:off x="7725628" y="1604800"/>
            <a:ext cx="3362929" cy="33603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600"/>
            </a:lvl1pPr>
          </a:lstStyle>
          <a:p>
            <a:r>
              <a:rPr kumimoji="1" lang="en-US" altLang="zh-CN" dirty="0"/>
              <a:t>Please click to insert your photo</a:t>
            </a:r>
            <a:endParaRPr kumimoji="1"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1316767"/>
            <a:ext cx="6048672" cy="4992555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zh-CN" altLang="en-US" sz="1800" b="0" smtClean="0"/>
            </a:lvl1pPr>
            <a:lvl2pPr>
              <a:defRPr lang="zh-CN" altLang="en-US" sz="1800" smtClean="0">
                <a:latin typeface="+mn-lt"/>
                <a:cs typeface="+mn-cs"/>
              </a:defRPr>
            </a:lvl2pPr>
            <a:lvl3pPr marL="685783" indent="0">
              <a:buNone/>
              <a:defRPr lang="zh-CN" altLang="en-US" sz="1800" smtClean="0">
                <a:latin typeface="+mn-lt"/>
                <a:cs typeface="+mn-cs"/>
              </a:defRPr>
            </a:lvl3pPr>
            <a:lvl4pPr marL="1142972" indent="0">
              <a:buNone/>
              <a:defRPr lang="zh-CN" altLang="en-US" smtClean="0">
                <a:latin typeface="+mn-lt"/>
                <a:cs typeface="+mn-cs"/>
              </a:defRPr>
            </a:lvl4pPr>
            <a:lvl5pPr marL="1600160" indent="0">
              <a:buNone/>
              <a:defRPr lang="zh-CN" altLang="en-US">
                <a:latin typeface="+mn-lt"/>
                <a:cs typeface="+mn-cs"/>
              </a:defRPr>
            </a:lvl5pPr>
          </a:lstStyle>
          <a:p>
            <a:r>
              <a:rPr lang="x-none" altLang="zh-CN" dirty="0">
                <a:latin typeface="Arial" panose="020B0604020202020204" pitchFamily="34" charset="0"/>
                <a:cs typeface="Arial" panose="020B0604020202020204" pitchFamily="34" charset="0"/>
              </a:rPr>
              <a:t>BIO Presenter</a:t>
            </a:r>
          </a:p>
          <a:p>
            <a:endParaRPr lang="x-none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in culpa qui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sunt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in culpa qui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laboru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x-none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2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B525-BA06-B34D-9503-5EDB5F88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EB339-9589-5A40-867D-862696A565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zh-CN" dirty="0"/>
              <a:t>Session </a:t>
            </a:r>
            <a:r>
              <a:rPr lang="en-US" altLang="zh-CN" dirty="0"/>
              <a:t>X</a:t>
            </a:r>
            <a:r>
              <a:rPr lang="en-GB" altLang="zh-CN" dirty="0"/>
              <a:t>: </a:t>
            </a:r>
            <a:r>
              <a:rPr lang="en-US" altLang="zh-CN" dirty="0"/>
              <a:t>Session Title</a:t>
            </a:r>
            <a:endParaRPr lang="x-none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ED8A5-F5D6-2942-B6C9-2B1594719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5F59E098-8F9F-AE47-9A29-25444A9D369A}" type="slidenum">
              <a:rPr smtClean="0"/>
              <a:pPr/>
              <a:t>‹#›</a:t>
            </a:fld>
            <a:endParaRPr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272CF6-421B-FA40-8301-97403DAB1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988839"/>
            <a:ext cx="11521280" cy="4187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824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A7C9-80EF-B34F-A6B1-5E8601A6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835F27-6009-2248-9DA4-A659B5A27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Session </a:t>
            </a:r>
            <a:r>
              <a:rPr lang="en-US" altLang="zh-CN" dirty="0"/>
              <a:t>X</a:t>
            </a:r>
            <a:r>
              <a:rPr lang="en-GB" dirty="0"/>
              <a:t>: </a:t>
            </a:r>
            <a:r>
              <a:rPr lang="en-US" altLang="zh-CN" dirty="0"/>
              <a:t>Session Title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E9434-327F-BE4F-8CD1-8AC987A386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B76F569C-20DA-A64A-B772-F9749D1A2244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1008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BCDF-0857-6E4E-9C4A-5385A18B6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180864"/>
            <a:ext cx="11521280" cy="68991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main title</a:t>
            </a:r>
            <a:endParaRPr lang="x-non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06E02-CBF3-1945-98D4-C02FAF7F02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zh-CN" dirty="0"/>
              <a:t>Session </a:t>
            </a:r>
            <a:r>
              <a:rPr lang="en-US" altLang="zh-CN" dirty="0"/>
              <a:t>X</a:t>
            </a:r>
            <a:r>
              <a:rPr lang="en-GB" altLang="zh-CN" dirty="0"/>
              <a:t>: </a:t>
            </a:r>
            <a:r>
              <a:rPr lang="en-US" altLang="zh-CN" dirty="0"/>
              <a:t>Session Title</a:t>
            </a:r>
            <a:endParaRPr lang="x-none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21F0B-F548-8145-A567-4D7C848CB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B76F569C-20DA-A64A-B772-F9749D1A2244}" type="slidenum">
              <a:rPr smtClean="0"/>
              <a:pPr/>
              <a:t>‹#›</a:t>
            </a:fld>
            <a:endParaRPr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B58343-FEEF-3447-8245-0E526292D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35" y="3236384"/>
            <a:ext cx="11523133" cy="715496"/>
          </a:xfrm>
        </p:spPr>
        <p:txBody>
          <a:bodyPr bIns="46800">
            <a:normAutofit/>
          </a:bodyPr>
          <a:lstStyle>
            <a:lvl1pPr marL="0" indent="0" algn="ctr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x-none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27054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89BD-5EEC-401D-9DBF-0DEE735DB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2635-8940-41EB-84A7-B0F1C914B6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85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435"/>
            <a:ext cx="85344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09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0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189BD-5EEC-401D-9DBF-0DEE735DB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52635-8940-41EB-84A7-B0F1C914B6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8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8888-1B31-C744-BC70-CA7303C9F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553C6-0306-0240-ADB6-813B04F7A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D5624-F6EC-D54D-B34C-07D71849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15070-0A6F-344F-910C-8B1AC2A21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509E6-E05D-0D45-B4CC-8A642BD6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6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30EB-EC20-C94E-A098-63B4F580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DF3AA-0EF5-8C41-A9EA-2E164A70E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ADBA9-4B4F-1E44-A2C9-931862B8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677E0-8B93-3343-88D8-073DFA11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7D064-85F8-B544-8786-E8438F52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4563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BA902-64A2-B643-B4E6-D10D078C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F39FF-57F9-B04E-8324-F277EADB8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A94F-4FF0-BA43-8E60-104DEE55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9CC5F-8445-194B-90EC-0775DC64D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0070F-2464-CD41-848B-6B033595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972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82C3-63E7-DA42-9E0D-9198B3494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07CF-45AB-6D4D-9D11-0F1C14E49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4CEC0-EFA9-094A-B721-B31B9C173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79E14-9886-E746-A2B5-436D5B2E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0CAB8-19E2-CE4D-9EB9-781ED18EC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B0653-33E1-844E-8150-F9274A49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4599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8021-0F50-A742-8B13-1DAA3B0C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6B14B-10CE-BF46-A41D-103926F6A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8216C-448A-234D-B2E1-ACA4EA126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BE091-E8B3-684A-95AE-73DC8CEAA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DBBAB-2F60-9842-A493-7315C244D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1B015-4576-534B-8984-442E364E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F6888-BABA-1F41-94B0-2C7EBE96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26874-301C-404D-8B8A-AE992368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4020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B95D-3EE6-BA44-9895-0C7FAD72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E5B677-7926-CF42-B85B-AC77A30A5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E828B3-C684-974C-BBEA-1D6C2BAF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9377D-8E4E-1947-87B8-DB312436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048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AFDF8-41F4-A842-9891-AB879814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A3CE0-7B04-2642-9127-E96423A57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54956-B9EE-CA4D-A9FC-A9D450E5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0213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1A21-4949-D949-A219-A2E31BB8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09758-289B-C94D-AFD0-7345A726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834A0-CB4A-D442-8678-7A8A707D2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FFD75-66AB-364E-B9F1-67EC6C1B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4321B-6C52-9245-B3FA-BF41F752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36109-E009-2548-B488-791A5D68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1705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3BE22-522F-4446-B474-1CFB6264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0BB11F-0E85-5C4A-99FD-3BAD3FC29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A73C1-85A7-B24D-84DB-E319C0170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75394-01A4-A54E-8DE5-E2A81A12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1E1EA-3251-1044-A312-C57FC515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1C32C-B0AE-E042-B3DF-65133209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054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27A1-4314-B041-8BF0-4DD507B47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F785E-C488-B546-994F-E46B16B26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A835B-BEDC-BF41-85EB-C19D7739F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18B0D-8606-4748-95EE-5D04C420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3873B-734B-A244-8EF8-BED33341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9346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0D001-ADC5-1146-BB4D-52F5E3210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9435C-60B4-904E-BD2B-8F97DAFAB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E4E6B-6692-D94F-A8C3-AF8B6656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4D42-BDB2-6445-BF07-B09011CC58D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FA662-DA24-AC45-AC2F-B22239E6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DFA2F-08B5-8345-8141-BF64875B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B8E3-0FD0-494E-9778-8051872FE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7890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607"/>
            <a:ext cx="9144000" cy="2387599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3"/>
            <a:ext cx="9144000" cy="1655763"/>
          </a:xfrm>
        </p:spPr>
        <p:txBody>
          <a:bodyPr/>
          <a:lstStyle>
            <a:lvl1pPr marL="0" indent="0" algn="ctr">
              <a:buNone/>
              <a:defRPr sz="1351"/>
            </a:lvl1pPr>
            <a:lvl2pPr marL="257110" indent="0" algn="ctr">
              <a:buNone/>
              <a:defRPr sz="1125"/>
            </a:lvl2pPr>
            <a:lvl3pPr marL="514223" indent="0" algn="ctr">
              <a:buNone/>
              <a:defRPr sz="975"/>
            </a:lvl3pPr>
            <a:lvl4pPr marL="771334" indent="0" algn="ctr">
              <a:buNone/>
              <a:defRPr sz="900"/>
            </a:lvl4pPr>
            <a:lvl5pPr marL="1028448" indent="0" algn="ctr">
              <a:buNone/>
              <a:defRPr sz="900"/>
            </a:lvl5pPr>
            <a:lvl6pPr marL="1285555" indent="0" algn="ctr">
              <a:buNone/>
              <a:defRPr sz="900"/>
            </a:lvl6pPr>
            <a:lvl7pPr marL="1542669" indent="0" algn="ctr">
              <a:buNone/>
              <a:defRPr sz="900"/>
            </a:lvl7pPr>
            <a:lvl8pPr marL="1799778" indent="0" algn="ctr">
              <a:buNone/>
              <a:defRPr sz="900"/>
            </a:lvl8pPr>
            <a:lvl9pPr marL="2056891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94086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47547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1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89"/>
            <a:ext cx="10515600" cy="1500187"/>
          </a:xfrm>
        </p:spPr>
        <p:txBody>
          <a:bodyPr/>
          <a:lstStyle>
            <a:lvl1pPr marL="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1pPr>
            <a:lvl2pPr marL="25711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223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3pPr>
            <a:lvl4pPr marL="77133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4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55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6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7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8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387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71262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110" indent="0">
              <a:buNone/>
              <a:defRPr sz="1125" b="1"/>
            </a:lvl2pPr>
            <a:lvl3pPr marL="514223" indent="0">
              <a:buNone/>
              <a:defRPr sz="975" b="1"/>
            </a:lvl3pPr>
            <a:lvl4pPr marL="771334" indent="0">
              <a:buNone/>
              <a:defRPr sz="900" b="1"/>
            </a:lvl4pPr>
            <a:lvl5pPr marL="1028448" indent="0">
              <a:buNone/>
              <a:defRPr sz="900" b="1"/>
            </a:lvl5pPr>
            <a:lvl6pPr marL="1285555" indent="0">
              <a:buNone/>
              <a:defRPr sz="900" b="1"/>
            </a:lvl6pPr>
            <a:lvl7pPr marL="1542669" indent="0">
              <a:buNone/>
              <a:defRPr sz="900" b="1"/>
            </a:lvl7pPr>
            <a:lvl8pPr marL="1799778" indent="0">
              <a:buNone/>
              <a:defRPr sz="900" b="1"/>
            </a:lvl8pPr>
            <a:lvl9pPr marL="2056891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110" indent="0">
              <a:buNone/>
              <a:defRPr sz="1125" b="1"/>
            </a:lvl2pPr>
            <a:lvl3pPr marL="514223" indent="0">
              <a:buNone/>
              <a:defRPr sz="975" b="1"/>
            </a:lvl3pPr>
            <a:lvl4pPr marL="771334" indent="0">
              <a:buNone/>
              <a:defRPr sz="900" b="1"/>
            </a:lvl4pPr>
            <a:lvl5pPr marL="1028448" indent="0">
              <a:buNone/>
              <a:defRPr sz="900" b="1"/>
            </a:lvl5pPr>
            <a:lvl6pPr marL="1285555" indent="0">
              <a:buNone/>
              <a:defRPr sz="900" b="1"/>
            </a:lvl6pPr>
            <a:lvl7pPr marL="1542669" indent="0">
              <a:buNone/>
              <a:defRPr sz="900" b="1"/>
            </a:lvl7pPr>
            <a:lvl8pPr marL="1799778" indent="0">
              <a:buNone/>
              <a:defRPr sz="900" b="1"/>
            </a:lvl8pPr>
            <a:lvl9pPr marL="2056891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49684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21345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5869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60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1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10" indent="0">
              <a:buNone/>
              <a:defRPr sz="825"/>
            </a:lvl2pPr>
            <a:lvl3pPr marL="514223" indent="0">
              <a:buNone/>
              <a:defRPr sz="675"/>
            </a:lvl3pPr>
            <a:lvl4pPr marL="771334" indent="0">
              <a:buNone/>
              <a:defRPr sz="600"/>
            </a:lvl4pPr>
            <a:lvl5pPr marL="1028448" indent="0">
              <a:buNone/>
              <a:defRPr sz="600"/>
            </a:lvl5pPr>
            <a:lvl6pPr marL="1285555" indent="0">
              <a:buNone/>
              <a:defRPr sz="600"/>
            </a:lvl6pPr>
            <a:lvl7pPr marL="1542669" indent="0">
              <a:buNone/>
              <a:defRPr sz="600"/>
            </a:lvl7pPr>
            <a:lvl8pPr marL="1799778" indent="0">
              <a:buNone/>
              <a:defRPr sz="600"/>
            </a:lvl8pPr>
            <a:lvl9pPr marL="2056891" indent="0">
              <a:buNone/>
              <a:defRPr sz="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956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60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10" indent="0">
              <a:buNone/>
              <a:defRPr sz="1575"/>
            </a:lvl2pPr>
            <a:lvl3pPr marL="514223" indent="0">
              <a:buNone/>
              <a:defRPr sz="1351"/>
            </a:lvl3pPr>
            <a:lvl4pPr marL="771334" indent="0">
              <a:buNone/>
              <a:defRPr sz="1125"/>
            </a:lvl4pPr>
            <a:lvl5pPr marL="1028448" indent="0">
              <a:buNone/>
              <a:defRPr sz="1125"/>
            </a:lvl5pPr>
            <a:lvl6pPr marL="1285555" indent="0">
              <a:buNone/>
              <a:defRPr sz="1125"/>
            </a:lvl6pPr>
            <a:lvl7pPr marL="1542669" indent="0">
              <a:buNone/>
              <a:defRPr sz="1125"/>
            </a:lvl7pPr>
            <a:lvl8pPr marL="1799778" indent="0">
              <a:buNone/>
              <a:defRPr sz="1125"/>
            </a:lvl8pPr>
            <a:lvl9pPr marL="2056891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10" indent="0">
              <a:buNone/>
              <a:defRPr sz="825"/>
            </a:lvl2pPr>
            <a:lvl3pPr marL="514223" indent="0">
              <a:buNone/>
              <a:defRPr sz="675"/>
            </a:lvl3pPr>
            <a:lvl4pPr marL="771334" indent="0">
              <a:buNone/>
              <a:defRPr sz="600"/>
            </a:lvl4pPr>
            <a:lvl5pPr marL="1028448" indent="0">
              <a:buNone/>
              <a:defRPr sz="600"/>
            </a:lvl5pPr>
            <a:lvl6pPr marL="1285555" indent="0">
              <a:buNone/>
              <a:defRPr sz="600"/>
            </a:lvl6pPr>
            <a:lvl7pPr marL="1542669" indent="0">
              <a:buNone/>
              <a:defRPr sz="600"/>
            </a:lvl7pPr>
            <a:lvl8pPr marL="1799778" indent="0">
              <a:buNone/>
              <a:defRPr sz="600"/>
            </a:lvl8pPr>
            <a:lvl9pPr marL="2056891" indent="0">
              <a:buNone/>
              <a:defRPr sz="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72141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14565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46" y="36516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2" y="36516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1915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BC3CCE-42E1-2D48-AE7F-989BE12E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60" y="1119010"/>
            <a:ext cx="11521280" cy="689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E2A0E-17B0-F44F-B4F8-356C6351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988839"/>
            <a:ext cx="11521280" cy="4187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1CE63-9C49-3E42-AC4F-8A247BF0B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360" y="6356353"/>
            <a:ext cx="9217024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x-none"/>
              <a:t>Session </a:t>
            </a:r>
            <a:r>
              <a:rPr lang="en-US" altLang="zh-CN" sz="1200" b="0" i="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3: Contributing to Reproducible</a:t>
            </a:r>
            <a:r>
              <a:rPr lang="zh-CN" altLang="en-US" sz="1200" b="0" i="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altLang="zh-CN" sz="1200" b="0" i="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Knowledge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F397C-0740-634E-941E-498590562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32437" y="6356353"/>
            <a:ext cx="18242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x-none"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Slide </a:t>
            </a:r>
            <a:fld id="{B76F569C-20DA-A64A-B772-F9749D1A2244}" type="slidenum">
              <a:rPr smtClean="0"/>
              <a:pPr/>
              <a:t>‹#›</a:t>
            </a:fld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BC92B-E22E-6A46-BDEB-C06FC512D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293"/>
            <a:ext cx="12192000" cy="10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5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hf hd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293C7-F327-334A-A05D-D5F6AA7B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6E2FE-2966-FA44-8182-0A5DD6AAD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40148-D528-7245-ADA7-3A1E667FB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DD04D42-BDB2-6445-BF07-B09011CC58DF}" type="datetimeFigureOut">
              <a:rPr lang="en-US" smtClean="0"/>
              <a:pPr/>
              <a:t>10/28/2022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13A39-0591-0B44-ABEB-161D993F9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A5CB4-744B-CD45-814D-AE6B5A792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2D3B8E3-0FD0-494E-9778-8051872FED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6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576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1"/>
            <a:fld id="{E7BA9D33-5449-4369-854C-FC1BBE482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1"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76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76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1"/>
            <a:fld id="{1E37426D-EE53-434C-BD24-1EBE03EE0C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6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/>
  <p:txStyles>
    <p:titleStyle>
      <a:lvl1pPr algn="l" defTabSz="514223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55" indent="-128555" algn="l" defTabSz="51422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669" indent="-128555" algn="l" defTabSz="51422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2777" indent="-128555" algn="l" defTabSz="51422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892" indent="-128555" algn="l" defTabSz="51422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002" indent="-128555" algn="l" defTabSz="51422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07" indent="-128555" algn="l" defTabSz="51422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671224" indent="-128555" algn="l" defTabSz="51422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928334" indent="-128555" algn="l" defTabSz="51422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2185447" indent="-128555" algn="l" defTabSz="51422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57110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514223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71334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028448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85555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542669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99778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2056891" algn="l" defTabSz="514223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image" Target="../media/image25.jpeg"/><Relationship Id="rId3" Type="http://schemas.openxmlformats.org/officeDocument/2006/relationships/image" Target="../media/image4.jpeg"/><Relationship Id="rId21" Type="http://schemas.openxmlformats.org/officeDocument/2006/relationships/image" Target="../media/image21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microsoft.com/office/2007/relationships/hdphoto" Target="../media/hdphoto1.wdp"/><Relationship Id="rId2" Type="http://schemas.openxmlformats.org/officeDocument/2006/relationships/image" Target="../media/image3.gif"/><Relationship Id="rId16" Type="http://schemas.openxmlformats.org/officeDocument/2006/relationships/image" Target="cid:image001.png@01D7B09E.A9D52B00" TargetMode="Externa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emf"/><Relationship Id="rId24" Type="http://schemas.openxmlformats.org/officeDocument/2006/relationships/image" Target="../media/image24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gif"/><Relationship Id="rId9" Type="http://schemas.openxmlformats.org/officeDocument/2006/relationships/image" Target="../media/image10.gif"/><Relationship Id="rId14" Type="http://schemas.openxmlformats.org/officeDocument/2006/relationships/image" Target="../media/image15.jpeg"/><Relationship Id="rId22" Type="http://schemas.openxmlformats.org/officeDocument/2006/relationships/image" Target="../media/image22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670/oceanog.2021.220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73.png"/><Relationship Id="rId7" Type="http://schemas.openxmlformats.org/officeDocument/2006/relationships/image" Target="../media/image5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gif"/><Relationship Id="rId11" Type="http://schemas.openxmlformats.org/officeDocument/2006/relationships/image" Target="../media/image77.png"/><Relationship Id="rId5" Type="http://schemas.openxmlformats.org/officeDocument/2006/relationships/image" Target="../media/image75.jpeg"/><Relationship Id="rId10" Type="http://schemas.openxmlformats.org/officeDocument/2006/relationships/image" Target="../media/image76.png"/><Relationship Id="rId4" Type="http://schemas.openxmlformats.org/officeDocument/2006/relationships/image" Target="../media/image74.emf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bioeco.goosocean.org/" TargetMode="Externa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74.emf"/><Relationship Id="rId7" Type="http://schemas.openxmlformats.org/officeDocument/2006/relationships/image" Target="../media/image7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7.png"/><Relationship Id="rId5" Type="http://schemas.openxmlformats.org/officeDocument/2006/relationships/image" Target="../media/image10.gif"/><Relationship Id="rId10" Type="http://schemas.openxmlformats.org/officeDocument/2006/relationships/image" Target="../media/image73.png"/><Relationship Id="rId4" Type="http://schemas.openxmlformats.org/officeDocument/2006/relationships/image" Target="../media/image75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cid:image001.png@01D7B09E.A9D52B00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gif"/><Relationship Id="rId7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gif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gif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BE291E7-BA87-DAA5-0216-4C72BA7E22B7}"/>
              </a:ext>
            </a:extLst>
          </p:cNvPr>
          <p:cNvSpPr/>
          <p:nvPr/>
        </p:nvSpPr>
        <p:spPr>
          <a:xfrm>
            <a:off x="8713108" y="1870303"/>
            <a:ext cx="3281181" cy="298173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F4A3FE4-312E-E27F-9C57-6425BE875324}"/>
              </a:ext>
            </a:extLst>
          </p:cNvPr>
          <p:cNvSpPr/>
          <p:nvPr/>
        </p:nvSpPr>
        <p:spPr>
          <a:xfrm>
            <a:off x="130236" y="28044"/>
            <a:ext cx="11943010" cy="13142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DB91BD-1194-99FD-03FC-1BF9424C77ED}"/>
              </a:ext>
            </a:extLst>
          </p:cNvPr>
          <p:cNvSpPr/>
          <p:nvPr/>
        </p:nvSpPr>
        <p:spPr>
          <a:xfrm>
            <a:off x="118754" y="5536600"/>
            <a:ext cx="8530613" cy="12339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09ED55-E28A-1E6A-8105-D25B1D2CBFE7}"/>
              </a:ext>
            </a:extLst>
          </p:cNvPr>
          <p:cNvSpPr/>
          <p:nvPr/>
        </p:nvSpPr>
        <p:spPr>
          <a:xfrm>
            <a:off x="8668853" y="5518818"/>
            <a:ext cx="1518607" cy="12611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spc="400" dirty="0">
                <a:solidFill>
                  <a:schemeClr val="bg1"/>
                </a:solidFill>
              </a:rPr>
              <a:t>Galaxy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1C823-4331-56F6-5CAE-C387FCA0A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91" y="5626757"/>
            <a:ext cx="554459" cy="474700"/>
          </a:xfrm>
          <a:prstGeom prst="rect">
            <a:avLst/>
          </a:prstGeom>
        </p:spPr>
      </p:pic>
      <p:pic>
        <p:nvPicPr>
          <p:cNvPr id="7" name="Picture 2" descr="http://www.nopp.org/wp-content/uploads/2010/11/NOPP_logo.jpg">
            <a:extLst>
              <a:ext uri="{FF2B5EF4-FFF2-40B4-BE49-F238E27FC236}">
                <a16:creationId xmlns:a16="http://schemas.microsoft.com/office/drawing/2014/main" id="{221AF53A-9D88-009A-FB75-D0408621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62" y="5676114"/>
            <a:ext cx="408593" cy="5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ssl.noaa.gov/news/logos/noaa_white.gif">
            <a:extLst>
              <a:ext uri="{FF2B5EF4-FFF2-40B4-BE49-F238E27FC236}">
                <a16:creationId xmlns:a16="http://schemas.microsoft.com/office/drawing/2014/main" id="{3C25D891-2A7E-0ADA-6694-FE631FF8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50" y="5562795"/>
            <a:ext cx="558549" cy="5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C0C35-8E08-8F86-6637-79B65345C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09" y="6008025"/>
            <a:ext cx="1373021" cy="69330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E260B3-8C7F-895C-B353-1395CCDBB6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 b="27575"/>
          <a:stretch/>
        </p:blipFill>
        <p:spPr>
          <a:xfrm>
            <a:off x="7192845" y="5595976"/>
            <a:ext cx="1329345" cy="36080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4287A3-E510-3181-977F-701D4CE50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56" y="6169354"/>
            <a:ext cx="463184" cy="1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C0C9C9F-6E32-0B3F-C216-88D16859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15" y="6433348"/>
            <a:ext cx="489173" cy="22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ioos.noaa.gov/communications/emblem/ioos_emblem_primary_b.gif">
            <a:extLst>
              <a:ext uri="{FF2B5EF4-FFF2-40B4-BE49-F238E27FC236}">
                <a16:creationId xmlns:a16="http://schemas.microsoft.com/office/drawing/2014/main" id="{72D0F637-53EA-5FAE-5FF1-916DA955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48" y="6020962"/>
            <a:ext cx="749478" cy="32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FC6D136A-83CF-0B26-1F1F-A5017AAD3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1800" y="5566007"/>
            <a:ext cx="1320443" cy="11137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4C4015-A66A-D544-F886-2582825BA8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3425" y="5572948"/>
            <a:ext cx="1912582" cy="1181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B2866F-D23A-0E49-38F4-98BE3FD0D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0948" y="6149671"/>
            <a:ext cx="578809" cy="535399"/>
          </a:xfrm>
          <a:prstGeom prst="rect">
            <a:avLst/>
          </a:prstGeom>
        </p:spPr>
      </p:pic>
      <p:pic>
        <p:nvPicPr>
          <p:cNvPr id="21" name="Content Placeholder 54">
            <a:extLst>
              <a:ext uri="{FF2B5EF4-FFF2-40B4-BE49-F238E27FC236}">
                <a16:creationId xmlns:a16="http://schemas.microsoft.com/office/drawing/2014/main" id="{D546DF05-C211-E2AF-6BB1-9788BBC116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05" y="5614539"/>
            <a:ext cx="564309" cy="649101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94E418-2372-9816-842A-B70A02C1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93" y="6194184"/>
            <a:ext cx="478328" cy="47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19C8D0C-F39E-C1FE-3336-78CF805B2767}"/>
              </a:ext>
            </a:extLst>
          </p:cNvPr>
          <p:cNvSpPr txBox="1"/>
          <p:nvPr/>
        </p:nvSpPr>
        <p:spPr>
          <a:xfrm>
            <a:off x="35629" y="-11804"/>
            <a:ext cx="122197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Southeast US Marine Biodiversity Observation Network (MBON):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Toward Operational Marine Life Data for Conservation and Sustainability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(An MBON Team Leader Proposal)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E00A80-4BAA-EAD7-065B-FF4D20B9F442}"/>
              </a:ext>
            </a:extLst>
          </p:cNvPr>
          <p:cNvSpPr txBox="1"/>
          <p:nvPr/>
        </p:nvSpPr>
        <p:spPr>
          <a:xfrm>
            <a:off x="8852652" y="2063227"/>
            <a:ext cx="30955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Muller-Karger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Otis, T. Murray, D. Rueda,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Kavanaugh, J. Trinanes, 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Brenner, C. Simoniello, 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Dorton; E. Montes, C. Kelble, L. Thompson, N. Hammerschlag, L. McEachron, B. Best,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K. Montenero, M. Roffer, 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S. Gittings; A. Bruckner, 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J. Brown, A. Benson</a:t>
            </a:r>
          </a:p>
        </p:txBody>
      </p:sp>
      <p:pic>
        <p:nvPicPr>
          <p:cNvPr id="3" name="Picture 2" descr="Official University of South Florida seal. ">
            <a:extLst>
              <a:ext uri="{FF2B5EF4-FFF2-40B4-BE49-F238E27FC236}">
                <a16:creationId xmlns:a16="http://schemas.microsoft.com/office/drawing/2014/main" id="{DCBDEB27-CFBD-0E20-04AF-851F6050D7F5}"/>
              </a:ext>
            </a:extLst>
          </p:cNvPr>
          <p:cNvPicPr>
            <a:picLocks noChangeAspect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2" y="5579156"/>
            <a:ext cx="608837" cy="57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2769F94-CB54-F081-D810-094983A8F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6" y="1528297"/>
            <a:ext cx="3919323" cy="3570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48C181C-4F2D-6CE1-6134-3F380F52136D}"/>
              </a:ext>
            </a:extLst>
          </p:cNvPr>
          <p:cNvSpPr txBox="1"/>
          <p:nvPr/>
        </p:nvSpPr>
        <p:spPr>
          <a:xfrm>
            <a:off x="540506" y="5083334"/>
            <a:ext cx="3919323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>
              <a:buFont typeface="Arial" panose="020B0604020202020204" pitchFamily="34" charset="0"/>
              <a:buChar char="•"/>
            </a:pPr>
            <a:r>
              <a:rPr lang="en-US" sz="700" b="1" i="0" dirty="0">
                <a:solidFill>
                  <a:srgbClr val="333333"/>
                </a:solidFill>
                <a:effectLst/>
                <a:latin typeface="Helvetica Neue"/>
              </a:rPr>
              <a:t>Design and data compilation</a:t>
            </a:r>
            <a:r>
              <a:rPr lang="en-US" sz="700" b="0" i="0" dirty="0">
                <a:solidFill>
                  <a:srgbClr val="333333"/>
                </a:solidFill>
                <a:effectLst/>
                <a:latin typeface="Helvetica Neue"/>
              </a:rPr>
              <a:t>: Kelly Montenero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700" b="1" i="0" dirty="0">
                <a:solidFill>
                  <a:srgbClr val="333333"/>
                </a:solidFill>
                <a:effectLst/>
                <a:latin typeface="Helvetica Neue"/>
              </a:rPr>
              <a:t>Artwork</a:t>
            </a:r>
            <a:r>
              <a:rPr lang="en-US" sz="700" b="0" i="0" dirty="0">
                <a:solidFill>
                  <a:srgbClr val="333333"/>
                </a:solidFill>
                <a:effectLst/>
                <a:latin typeface="Helvetica Neue"/>
              </a:rPr>
              <a:t>: Amanda Dillon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700" b="1" i="0" dirty="0">
                <a:solidFill>
                  <a:srgbClr val="333333"/>
                </a:solidFill>
                <a:effectLst/>
                <a:latin typeface="Helvetica Neue"/>
              </a:rPr>
              <a:t>Technical implementation</a:t>
            </a:r>
            <a:r>
              <a:rPr lang="en-US" sz="700" b="0" i="0" dirty="0">
                <a:solidFill>
                  <a:srgbClr val="333333"/>
                </a:solidFill>
                <a:effectLst/>
                <a:latin typeface="Helvetica Neue"/>
              </a:rPr>
              <a:t>: Ben Best, Jai Ranganathan, Jennifer Brown</a:t>
            </a:r>
          </a:p>
        </p:txBody>
      </p:sp>
      <p:pic>
        <p:nvPicPr>
          <p:cNvPr id="41" name="Picture 40" descr="AOML_original_logo_trans_back.png">
            <a:extLst>
              <a:ext uri="{FF2B5EF4-FFF2-40B4-BE49-F238E27FC236}">
                <a16:creationId xmlns:a16="http://schemas.microsoft.com/office/drawing/2014/main" id="{FA2238CE-45EC-F2CF-E8FF-9ACE5BAE76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57" y="6189740"/>
            <a:ext cx="527459" cy="525950"/>
          </a:xfrm>
          <a:prstGeom prst="rect">
            <a:avLst/>
          </a:prstGeom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73170390-D09A-25D6-1341-ECDFB0A9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12" y="5627882"/>
            <a:ext cx="978070" cy="33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See the source image">
            <a:extLst>
              <a:ext uri="{FF2B5EF4-FFF2-40B4-BE49-F238E27FC236}">
                <a16:creationId xmlns:a16="http://schemas.microsoft.com/office/drawing/2014/main" id="{9D0DF90E-607B-E6F9-0DE7-884FADC6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83" y="5614539"/>
            <a:ext cx="874444" cy="43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2" descr="http://www.piscoweb.org/files/image/data/nms-logo.png">
            <a:extLst>
              <a:ext uri="{FF2B5EF4-FFF2-40B4-BE49-F238E27FC236}">
                <a16:creationId xmlns:a16="http://schemas.microsoft.com/office/drawing/2014/main" id="{146AB2EE-F896-A07D-9F87-C87792196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24" t="-10088" r="-10331" b="-4906"/>
          <a:stretch/>
        </p:blipFill>
        <p:spPr bwMode="auto">
          <a:xfrm>
            <a:off x="4072956" y="5620507"/>
            <a:ext cx="527460" cy="53789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  <p:pic>
        <p:nvPicPr>
          <p:cNvPr id="45" name="Picture 4" descr="http://atoll.floridamarine.org/data/kml_pix/FWClogo2007_sm.png">
            <a:extLst>
              <a:ext uri="{FF2B5EF4-FFF2-40B4-BE49-F238E27FC236}">
                <a16:creationId xmlns:a16="http://schemas.microsoft.com/office/drawing/2014/main" id="{A5259F9D-DFCD-FD1F-7D2E-90BB00CA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48" y="6141450"/>
            <a:ext cx="486700" cy="59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D9DCB9-6077-F936-A8E4-B9A7CC6940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33682" y="6402686"/>
            <a:ext cx="1081534" cy="297603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E9A17F59-7CCB-1FB5-AB19-AB5C6D8D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4000"/>
                    </a14:imgEffect>
                    <a14:imgEffect>
                      <a14:brightnessContrast bright="6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75" y="1534288"/>
            <a:ext cx="3964355" cy="35649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University of Miami | College Compass">
            <a:extLst>
              <a:ext uri="{FF2B5EF4-FFF2-40B4-BE49-F238E27FC236}">
                <a16:creationId xmlns:a16="http://schemas.microsoft.com/office/drawing/2014/main" id="{743D9A63-974B-BF45-90FE-F752CA12E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6" y="6317599"/>
            <a:ext cx="731379" cy="41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Logomark_MarineGEO_Tennenbaum_RGB.png">
            <a:extLst>
              <a:ext uri="{FF2B5EF4-FFF2-40B4-BE49-F238E27FC236}">
                <a16:creationId xmlns:a16="http://schemas.microsoft.com/office/drawing/2014/main" id="{59F018BB-9561-41B5-9A65-56F07280D6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843" y="6356026"/>
            <a:ext cx="975523" cy="3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75BFE-6D6B-41AD-8140-C948DCA8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580"/>
            <a:fld id="{1E37426D-EE53-434C-BD24-1EBE03EE0C9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2580"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8" descr="Volume 34 Issue 02">
            <a:extLst>
              <a:ext uri="{FF2B5EF4-FFF2-40B4-BE49-F238E27FC236}">
                <a16:creationId xmlns:a16="http://schemas.microsoft.com/office/drawing/2014/main" id="{CBC1EFAA-0141-4215-95E3-1F3493B7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3" y="1209088"/>
            <a:ext cx="1223035" cy="157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E1752E-38BE-41C3-A12B-213C3B64C9FF}"/>
              </a:ext>
            </a:extLst>
          </p:cNvPr>
          <p:cNvSpPr txBox="1"/>
          <p:nvPr/>
        </p:nvSpPr>
        <p:spPr>
          <a:xfrm>
            <a:off x="7773040" y="3008077"/>
            <a:ext cx="294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580"/>
            <a:r>
              <a:rPr lang="en-US" sz="1200" dirty="0">
                <a:solidFill>
                  <a:prstClr val="black"/>
                </a:solidFill>
                <a:latin typeface="Calibri"/>
              </a:rPr>
              <a:t>Benson et al., 2021</a:t>
            </a:r>
          </a:p>
          <a:p>
            <a:pPr defTabSz="912580"/>
            <a:r>
              <a:rPr lang="en-US" sz="1200" dirty="0">
                <a:solidFill>
                  <a:srgbClr val="337AB7"/>
                </a:solidFill>
                <a:latin typeface="OpenSans"/>
                <a:hlinkClick r:id="rId3"/>
              </a:rPr>
              <a:t>https://doi.org/10.5670/oceanog.2021.220</a:t>
            </a:r>
            <a:endParaRPr lang="en-US" sz="1200" dirty="0">
              <a:solidFill>
                <a:srgbClr val="333333"/>
              </a:solidFill>
              <a:latin typeface="Open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575AC-3C49-4C21-9FA0-6AC7D1DA0657}"/>
              </a:ext>
            </a:extLst>
          </p:cNvPr>
          <p:cNvSpPr txBox="1"/>
          <p:nvPr/>
        </p:nvSpPr>
        <p:spPr>
          <a:xfrm>
            <a:off x="7539295" y="367398"/>
            <a:ext cx="3018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 defTabSz="912580"/>
            <a:r>
              <a:rPr lang="en-US" b="1" dirty="0">
                <a:solidFill>
                  <a:srgbClr val="111111"/>
                </a:solidFill>
                <a:latin typeface="Roboto" panose="02000000000000000000" pitchFamily="2" charset="0"/>
              </a:rPr>
              <a:t>Data Management and Interactive Visualizations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FD7E1-8B7C-44AC-9194-05D0FC76D146}"/>
              </a:ext>
            </a:extLst>
          </p:cNvPr>
          <p:cNvSpPr txBox="1"/>
          <p:nvPr/>
        </p:nvSpPr>
        <p:spPr>
          <a:xfrm>
            <a:off x="1932483" y="313646"/>
            <a:ext cx="577310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580"/>
            <a:r>
              <a:rPr lang="en-US" sz="2400" dirty="0">
                <a:solidFill>
                  <a:prstClr val="black"/>
                </a:solidFill>
                <a:latin typeface="OpenSans-Bold"/>
              </a:rPr>
              <a:t>Output:</a:t>
            </a:r>
          </a:p>
          <a:p>
            <a:pPr defTabSz="912580"/>
            <a:r>
              <a:rPr lang="en-US" sz="2400" dirty="0">
                <a:solidFill>
                  <a:srgbClr val="808285"/>
                </a:solidFill>
                <a:latin typeface="OpenSans-Bold"/>
              </a:rPr>
              <a:t>MBON and OBIS/GBIF collaboration</a:t>
            </a:r>
          </a:p>
          <a:p>
            <a:pPr defTabSz="912580"/>
            <a:r>
              <a:rPr lang="en-US" sz="2400" dirty="0">
                <a:solidFill>
                  <a:srgbClr val="333333"/>
                </a:solidFill>
                <a:latin typeface="OpenSans"/>
              </a:rPr>
              <a:t>Mapping data flow: collection to publication</a:t>
            </a:r>
          </a:p>
          <a:p>
            <a:pPr defTabSz="912580"/>
            <a:endParaRPr lang="en-US" sz="1100" dirty="0">
              <a:solidFill>
                <a:srgbClr val="333333"/>
              </a:solidFill>
              <a:latin typeface="OpenSans"/>
            </a:endParaRPr>
          </a:p>
          <a:p>
            <a:pPr defTabSz="912580"/>
            <a:r>
              <a:rPr lang="en-US" sz="2000" dirty="0">
                <a:solidFill>
                  <a:srgbClr val="333333"/>
                </a:solidFill>
                <a:latin typeface="OpenSans"/>
              </a:rPr>
              <a:t>Examples:</a:t>
            </a:r>
          </a:p>
          <a:p>
            <a:pPr marL="342900" indent="-342900" defTabSz="912580">
              <a:buFontTx/>
              <a:buChar char="-"/>
            </a:pPr>
            <a:r>
              <a:rPr lang="en-US" sz="2000" dirty="0">
                <a:solidFill>
                  <a:srgbClr val="333333"/>
                </a:solidFill>
                <a:latin typeface="OpenSans"/>
              </a:rPr>
              <a:t>Rockfish (California/Pacific)</a:t>
            </a:r>
          </a:p>
          <a:p>
            <a:pPr marL="342900" indent="-342900" defTabSz="912580">
              <a:buFontTx/>
              <a:buChar char="-"/>
            </a:pPr>
            <a:r>
              <a:rPr lang="en-US" sz="2000" dirty="0">
                <a:solidFill>
                  <a:srgbClr val="333333"/>
                </a:solidFill>
                <a:latin typeface="OpenSans"/>
              </a:rPr>
              <a:t>Reef fish (Florida keys/Atlantic)</a:t>
            </a:r>
          </a:p>
          <a:p>
            <a:pPr marL="342900" indent="-342900" defTabSz="912580">
              <a:buFontTx/>
              <a:buChar char="-"/>
            </a:pPr>
            <a:r>
              <a:rPr lang="en-US" sz="2000" dirty="0">
                <a:solidFill>
                  <a:srgbClr val="333333"/>
                </a:solidFill>
                <a:latin typeface="OpenSans"/>
              </a:rPr>
              <a:t>Satellite data (early alert dashboards)</a:t>
            </a:r>
          </a:p>
          <a:p>
            <a:pPr marL="342900" indent="-342900" defTabSz="912580">
              <a:buFontTx/>
              <a:buChar char="-"/>
            </a:pPr>
            <a:r>
              <a:rPr lang="en-US" sz="2000" dirty="0">
                <a:solidFill>
                  <a:srgbClr val="333333"/>
                </a:solidFill>
                <a:latin typeface="OpenSans"/>
              </a:rPr>
              <a:t>Pole to Pole Data Viewer</a:t>
            </a:r>
          </a:p>
          <a:p>
            <a:pPr marL="342900" indent="-342900" defTabSz="912580">
              <a:buFontTx/>
              <a:buChar char="-"/>
            </a:pPr>
            <a:r>
              <a:rPr lang="en-US" sz="2000" dirty="0">
                <a:solidFill>
                  <a:srgbClr val="333333"/>
                </a:solidFill>
                <a:latin typeface="OpenSans"/>
              </a:rPr>
              <a:t>IOOS MBON Portal</a:t>
            </a:r>
            <a:endParaRPr lang="en-US" sz="2400" dirty="0">
              <a:solidFill>
                <a:srgbClr val="333333"/>
              </a:solidFill>
              <a:latin typeface="OpenSans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8FC4E349-D8C5-4612-81DC-9F3D932C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53" y="3508602"/>
            <a:ext cx="4931763" cy="32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BCB21646-EEA9-422E-9A9B-8E8423D20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85" y="4396305"/>
            <a:ext cx="2477433" cy="1518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6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26" y="667620"/>
            <a:ext cx="8461545" cy="58508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29" y="5476215"/>
            <a:ext cx="1749419" cy="1312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5" y="5632237"/>
            <a:ext cx="1518920" cy="1139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058" y="4277188"/>
            <a:ext cx="1759643" cy="1319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8"/>
          <a:stretch/>
        </p:blipFill>
        <p:spPr>
          <a:xfrm>
            <a:off x="8242046" y="2940948"/>
            <a:ext cx="1200111" cy="1250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41" y="4316443"/>
            <a:ext cx="1553393" cy="1159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11" y="771406"/>
            <a:ext cx="18288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7"/>
          <a:stretch/>
        </p:blipFill>
        <p:spPr>
          <a:xfrm>
            <a:off x="1759954" y="3406626"/>
            <a:ext cx="2018360" cy="1169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7409" y="1081399"/>
            <a:ext cx="1828800" cy="137160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 noChangeAspect="1"/>
          </p:cNvCxnSpPr>
          <p:nvPr/>
        </p:nvCxnSpPr>
        <p:spPr>
          <a:xfrm flipV="1">
            <a:off x="5839698" y="5703683"/>
            <a:ext cx="663709" cy="190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 noChangeAspect="1"/>
          </p:cNvCxnSpPr>
          <p:nvPr/>
        </p:nvCxnSpPr>
        <p:spPr>
          <a:xfrm flipH="1" flipV="1">
            <a:off x="6388862" y="5060165"/>
            <a:ext cx="1200254" cy="10254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 noChangeAspect="1"/>
          </p:cNvCxnSpPr>
          <p:nvPr/>
        </p:nvCxnSpPr>
        <p:spPr>
          <a:xfrm flipH="1" flipV="1">
            <a:off x="7189520" y="4328058"/>
            <a:ext cx="1200254" cy="481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 noChangeAspect="1"/>
            <a:stCxn id="9" idx="1"/>
          </p:cNvCxnSpPr>
          <p:nvPr/>
        </p:nvCxnSpPr>
        <p:spPr>
          <a:xfrm flipH="1">
            <a:off x="7274485" y="3566221"/>
            <a:ext cx="967560" cy="554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13" idx="2"/>
          </p:cNvCxnSpPr>
          <p:nvPr/>
        </p:nvCxnSpPr>
        <p:spPr>
          <a:xfrm flipH="1">
            <a:off x="6284109" y="1767199"/>
            <a:ext cx="661901" cy="80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 noChangeAspect="1"/>
          </p:cNvCxnSpPr>
          <p:nvPr/>
        </p:nvCxnSpPr>
        <p:spPr>
          <a:xfrm flipV="1">
            <a:off x="5201337" y="4775139"/>
            <a:ext cx="767914" cy="152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 noChangeAspect="1"/>
            <a:stCxn id="12" idx="3"/>
          </p:cNvCxnSpPr>
          <p:nvPr/>
        </p:nvCxnSpPr>
        <p:spPr>
          <a:xfrm flipV="1">
            <a:off x="3778315" y="3512747"/>
            <a:ext cx="1958063" cy="478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4360492" y="2008295"/>
            <a:ext cx="1468524" cy="13027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041621" y="108018"/>
            <a:ext cx="7275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Helvetica Neue"/>
              </a:rPr>
              <a:t>Capacity Building and International Networking</a:t>
            </a:r>
            <a:endParaRPr lang="en-US" sz="2400" dirty="0">
              <a:solidFill>
                <a:prstClr val="black"/>
              </a:solidFill>
              <a:latin typeface="Helvetica Neue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9477" y="2241901"/>
            <a:ext cx="1688994" cy="1124410"/>
          </a:xfrm>
          <a:prstGeom prst="rect">
            <a:avLst/>
          </a:prstGeom>
        </p:spPr>
      </p:pic>
      <p:cxnSp>
        <p:nvCxnSpPr>
          <p:cNvPr id="67" name="Straight Arrow Connector 66"/>
          <p:cNvCxnSpPr>
            <a:cxnSpLocks/>
            <a:stCxn id="49" idx="3"/>
          </p:cNvCxnSpPr>
          <p:nvPr/>
        </p:nvCxnSpPr>
        <p:spPr>
          <a:xfrm>
            <a:off x="4298472" y="2804106"/>
            <a:ext cx="1109591" cy="626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Shape 177"/>
          <p:cNvPicPr preferRelativeResize="0"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08938" y="108017"/>
            <a:ext cx="2166966" cy="10942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380075" y="1272540"/>
            <a:ext cx="251863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Pole to Pole MBON</a:t>
            </a:r>
          </a:p>
        </p:txBody>
      </p:sp>
    </p:spTree>
    <p:extLst>
      <p:ext uri="{BB962C8B-B14F-4D97-AF65-F5344CB8AC3E}">
        <p14:creationId xmlns:p14="http://schemas.microsoft.com/office/powerpoint/2010/main" val="3300114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34" y="500724"/>
            <a:ext cx="10874528" cy="1179576"/>
          </a:xfrm>
        </p:spPr>
        <p:txBody>
          <a:bodyPr>
            <a:normAutofit/>
          </a:bodyPr>
          <a:lstStyle/>
          <a:p>
            <a:r>
              <a:rPr lang="en-US" sz="3600" dirty="0"/>
              <a:t>MBON Pole to Pole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B1A6B-A490-C1BB-2364-FB2F0FA6B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World Oceans Day: Don't be colour blind, help blue oceans keep the planet  green | | UN News">
            <a:extLst>
              <a:ext uri="{FF2B5EF4-FFF2-40B4-BE49-F238E27FC236}">
                <a16:creationId xmlns:a16="http://schemas.microsoft.com/office/drawing/2014/main" id="{E434BAF8-B26D-5443-8E2F-2587BA92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" y="-1042988"/>
            <a:ext cx="14458950" cy="78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8533E4-9F08-A745-A8D9-E742074A2C9A}"/>
              </a:ext>
            </a:extLst>
          </p:cNvPr>
          <p:cNvSpPr/>
          <p:nvPr/>
        </p:nvSpPr>
        <p:spPr>
          <a:xfrm>
            <a:off x="1" y="1"/>
            <a:ext cx="12441654" cy="6857999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6DD31-8D25-A749-A083-330C135A1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7" t="-1" r="15264" b="25412"/>
          <a:stretch/>
        </p:blipFill>
        <p:spPr>
          <a:xfrm>
            <a:off x="358588" y="259249"/>
            <a:ext cx="7120716" cy="528222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F22763-849B-444A-89C7-B16F5CEE354E}"/>
              </a:ext>
            </a:extLst>
          </p:cNvPr>
          <p:cNvSpPr/>
          <p:nvPr/>
        </p:nvSpPr>
        <p:spPr>
          <a:xfrm>
            <a:off x="358588" y="5703808"/>
            <a:ext cx="11521846" cy="9103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F10ED7-E5A1-7AC7-A7BE-80B4050DB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77" y="5723916"/>
            <a:ext cx="1408247" cy="86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7FC67-0B06-8DCD-1BA5-ABD42F21D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74" y="5779721"/>
            <a:ext cx="1502095" cy="75848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Picture 2" descr="http://www.ioos.noaa.gov/communications/emblem/ioos_emblem_primary_b.gif">
            <a:extLst>
              <a:ext uri="{FF2B5EF4-FFF2-40B4-BE49-F238E27FC236}">
                <a16:creationId xmlns:a16="http://schemas.microsoft.com/office/drawing/2014/main" id="{34A68A04-E1F2-30BE-FF52-91A619F7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61" y="5800722"/>
            <a:ext cx="1461770" cy="64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182817-6FD3-3AA3-F170-FF8B6333D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793" y="5779721"/>
            <a:ext cx="1235596" cy="7584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3974B9-B13E-A8C0-6EDC-8057D253CB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 b="27575"/>
          <a:stretch/>
        </p:blipFill>
        <p:spPr>
          <a:xfrm>
            <a:off x="4050986" y="5974325"/>
            <a:ext cx="1329345" cy="36080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5" name="Picture 2" descr="OBIS (@OBISNetwork) | Twitter">
            <a:extLst>
              <a:ext uri="{FF2B5EF4-FFF2-40B4-BE49-F238E27FC236}">
                <a16:creationId xmlns:a16="http://schemas.microsoft.com/office/drawing/2014/main" id="{8291FB9F-9A96-B5DA-BB48-9CC12830A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58" y="5775365"/>
            <a:ext cx="762840" cy="76284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mithsonian logo and symbol, meaning, history, PNG">
            <a:extLst>
              <a:ext uri="{FF2B5EF4-FFF2-40B4-BE49-F238E27FC236}">
                <a16:creationId xmlns:a16="http://schemas.microsoft.com/office/drawing/2014/main" id="{557B9C81-E4E5-1423-1D42-237480EA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394" y="5554684"/>
            <a:ext cx="1818104" cy="11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1B87CF-98C3-9FA7-A289-A0A915F46BA7}"/>
              </a:ext>
            </a:extLst>
          </p:cNvPr>
          <p:cNvSpPr txBox="1"/>
          <p:nvPr/>
        </p:nvSpPr>
        <p:spPr>
          <a:xfrm>
            <a:off x="7704814" y="2348838"/>
            <a:ext cx="42471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FDFF"/>
                </a:solidFill>
              </a:rPr>
              <a:t>marinelife2030.org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72533B-E71E-3D13-43D5-5E3451D0950F}"/>
              </a:ext>
            </a:extLst>
          </p:cNvPr>
          <p:cNvSpPr/>
          <p:nvPr/>
        </p:nvSpPr>
        <p:spPr>
          <a:xfrm>
            <a:off x="7704814" y="3299791"/>
            <a:ext cx="4175620" cy="22548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buClrTx/>
            </a:pPr>
            <a:r>
              <a:rPr lang="en-US" sz="1800" dirty="0">
                <a:solidFill>
                  <a:sysClr val="windowText" lastClr="000000"/>
                </a:solidFill>
              </a:rPr>
              <a:t>Collaboration with other </a:t>
            </a:r>
          </a:p>
          <a:p>
            <a:pPr>
              <a:spcBef>
                <a:spcPts val="0"/>
              </a:spcBef>
              <a:buClrTx/>
            </a:pPr>
            <a:r>
              <a:rPr lang="en-US" sz="1800" dirty="0">
                <a:solidFill>
                  <a:sysClr val="windowText" lastClr="000000"/>
                </a:solidFill>
              </a:rPr>
              <a:t>Ocean Decade Programs:</a:t>
            </a:r>
          </a:p>
          <a:p>
            <a:pPr>
              <a:spcBef>
                <a:spcPts val="0"/>
              </a:spcBef>
              <a:buClrTx/>
            </a:pPr>
            <a:endParaRPr lang="en-US" dirty="0">
              <a:solidFill>
                <a:sysClr val="windowText" lastClr="000000"/>
              </a:solidFill>
            </a:endParaRPr>
          </a:p>
          <a:p>
            <a:pPr>
              <a:spcBef>
                <a:spcPts val="0"/>
              </a:spcBef>
              <a:buClrTx/>
            </a:pPr>
            <a:r>
              <a:rPr lang="en-US" sz="1800" dirty="0">
                <a:solidFill>
                  <a:sysClr val="windowText" lastClr="000000"/>
                </a:solidFill>
              </a:rPr>
              <a:t>OBON</a:t>
            </a:r>
            <a:r>
              <a:rPr lang="en-US" dirty="0">
                <a:solidFill>
                  <a:sysClr val="windowText" lastClr="000000"/>
                </a:solidFill>
              </a:rPr>
              <a:t>, SUPREME, OARS</a:t>
            </a:r>
            <a:r>
              <a:rPr lang="en-US" sz="1800" dirty="0">
                <a:solidFill>
                  <a:sysClr val="windowText" lastClr="000000"/>
                </a:solidFill>
              </a:rPr>
              <a:t>, SMARTNET, DOOS, ECOPS, Challenger150,</a:t>
            </a:r>
          </a:p>
          <a:p>
            <a:pPr>
              <a:spcBef>
                <a:spcPts val="0"/>
              </a:spcBef>
              <a:buClrTx/>
            </a:pPr>
            <a:r>
              <a:rPr lang="en-US" sz="1800" dirty="0">
                <a:solidFill>
                  <a:sysClr val="windowText" lastClr="000000"/>
                </a:solidFill>
              </a:rPr>
              <a:t>Maritime Acoustic Environment, </a:t>
            </a:r>
          </a:p>
          <a:p>
            <a:pPr>
              <a:spcBef>
                <a:spcPts val="0"/>
              </a:spcBef>
              <a:buClrTx/>
            </a:pPr>
            <a:r>
              <a:rPr lang="en-US" sz="1800" dirty="0">
                <a:solidFill>
                  <a:sysClr val="windowText" lastClr="000000"/>
                </a:solidFill>
              </a:rPr>
              <a:t>GOOS Co-Design…</a:t>
            </a:r>
          </a:p>
        </p:txBody>
      </p:sp>
      <p:pic>
        <p:nvPicPr>
          <p:cNvPr id="28" name="Picture 4" descr="Picture">
            <a:extLst>
              <a:ext uri="{FF2B5EF4-FFF2-40B4-BE49-F238E27FC236}">
                <a16:creationId xmlns:a16="http://schemas.microsoft.com/office/drawing/2014/main" id="{E16D82EE-40CB-A28F-F3C3-21BF6ADB3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36" y="5677896"/>
            <a:ext cx="973594" cy="97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1164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3709F-C620-473D-9954-BAE8BDCBA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12" y="2351797"/>
            <a:ext cx="11553753" cy="39751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025187-D5E4-48CC-908F-F99FF7DF14E8}"/>
              </a:ext>
            </a:extLst>
          </p:cNvPr>
          <p:cNvSpPr txBox="1">
            <a:spLocks/>
          </p:cNvSpPr>
          <p:nvPr/>
        </p:nvSpPr>
        <p:spPr>
          <a:xfrm>
            <a:off x="286712" y="327892"/>
            <a:ext cx="11448089" cy="206894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 defTabSz="685783">
              <a:buClr>
                <a:srgbClr val="000000"/>
              </a:buClr>
              <a:defRPr/>
            </a:pPr>
            <a:endParaRPr lang="en-US" altLang="en-US" sz="1867" b="1" kern="0" dirty="0">
              <a:solidFill>
                <a:srgbClr val="E7E6E6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r" defTabSz="685783">
              <a:buClr>
                <a:srgbClr val="000000"/>
              </a:buClr>
              <a:defRPr/>
            </a:pPr>
            <a:r>
              <a:rPr lang="en-US" altLang="en-US" sz="3200" b="1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Biology and Ecosystems</a:t>
            </a:r>
          </a:p>
          <a:p>
            <a:pPr algn="r" defTabSz="685783">
              <a:buClr>
                <a:srgbClr val="000000"/>
              </a:buClr>
              <a:defRPr/>
            </a:pPr>
            <a:r>
              <a:rPr lang="en-US" altLang="en-US" sz="3200" b="1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Essential Ocean Variables (EOVs)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DDF2B-BE82-4FEF-BF9F-F2B6E93B4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97" y="544790"/>
            <a:ext cx="3268073" cy="1635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08BCBE-7971-44E9-95AB-25124369E630}"/>
              </a:ext>
            </a:extLst>
          </p:cNvPr>
          <p:cNvSpPr txBox="1"/>
          <p:nvPr/>
        </p:nvSpPr>
        <p:spPr>
          <a:xfrm>
            <a:off x="4013425" y="6340280"/>
            <a:ext cx="4613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GOOS Bio-Eco EOV Specification Sheets</a:t>
            </a:r>
          </a:p>
        </p:txBody>
      </p:sp>
    </p:spTree>
    <p:extLst>
      <p:ext uri="{BB962C8B-B14F-4D97-AF65-F5344CB8AC3E}">
        <p14:creationId xmlns:p14="http://schemas.microsoft.com/office/powerpoint/2010/main" val="407071300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B7E2-8264-9CCD-1064-3F68FA0E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7" y="-81307"/>
            <a:ext cx="10515600" cy="1325563"/>
          </a:xfrm>
        </p:spPr>
        <p:txBody>
          <a:bodyPr/>
          <a:lstStyle/>
          <a:p>
            <a:r>
              <a:rPr lang="pt-BR" dirty="0">
                <a:hlinkClick r:id="rId2"/>
              </a:rPr>
              <a:t>GOOS BioEco Metadata Portal (goosocean.org)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5A01A-3A12-D61C-9056-6F706A9F6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AC6DC-1D91-D2E8-9121-9A775A25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7" y="1073492"/>
            <a:ext cx="11217906" cy="5784507"/>
          </a:xfrm>
          <a:prstGeom prst="rect">
            <a:avLst/>
          </a:prstGeom>
        </p:spPr>
      </p:pic>
      <p:pic>
        <p:nvPicPr>
          <p:cNvPr id="6" name="Picture 2" descr="OBIS (@OBISNetwork) | Twitter">
            <a:extLst>
              <a:ext uri="{FF2B5EF4-FFF2-40B4-BE49-F238E27FC236}">
                <a16:creationId xmlns:a16="http://schemas.microsoft.com/office/drawing/2014/main" id="{5DE81926-D848-2C82-A5B2-EC1504B4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171" y="200055"/>
            <a:ext cx="762840" cy="76284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46">
            <a:extLst>
              <a:ext uri="{FF2B5EF4-FFF2-40B4-BE49-F238E27FC236}">
                <a16:creationId xmlns:a16="http://schemas.microsoft.com/office/drawing/2014/main" id="{77A4D1F6-CD31-1955-B009-A7C75E3DA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97" y="143933"/>
            <a:ext cx="1769311" cy="883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D5B1AE-CB3A-AF5C-04B1-7FA1B2B19927}"/>
              </a:ext>
            </a:extLst>
          </p:cNvPr>
          <p:cNvSpPr txBox="1"/>
          <p:nvPr/>
        </p:nvSpPr>
        <p:spPr>
          <a:xfrm>
            <a:off x="9106346" y="704161"/>
            <a:ext cx="2398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Biology and Ecosystems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B861B9-AD58-A665-9DC1-EDE2E59FE12F}"/>
              </a:ext>
            </a:extLst>
          </p:cNvPr>
          <p:cNvSpPr/>
          <p:nvPr/>
        </p:nvSpPr>
        <p:spPr>
          <a:xfrm>
            <a:off x="2519613" y="5214270"/>
            <a:ext cx="92369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4"/>
                </a:solidFill>
              </a:rPr>
              <a:t>We need MBON metadata here</a:t>
            </a:r>
          </a:p>
          <a:p>
            <a:pPr algn="ctr"/>
            <a:r>
              <a:rPr lang="en-US" sz="4800" b="1" dirty="0">
                <a:ln/>
                <a:solidFill>
                  <a:schemeClr val="accent4"/>
                </a:solidFill>
              </a:rPr>
              <a:t>and MBON data in OBIS</a:t>
            </a:r>
          </a:p>
        </p:txBody>
      </p:sp>
    </p:spTree>
    <p:extLst>
      <p:ext uri="{BB962C8B-B14F-4D97-AF65-F5344CB8AC3E}">
        <p14:creationId xmlns:p14="http://schemas.microsoft.com/office/powerpoint/2010/main" val="164844492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Threats to Ocean Life">
            <a:extLst>
              <a:ext uri="{FF2B5EF4-FFF2-40B4-BE49-F238E27FC236}">
                <a16:creationId xmlns:a16="http://schemas.microsoft.com/office/drawing/2014/main" id="{6A377CEB-9E25-1442-AFA7-3FB0E355D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4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486066-8DDA-D848-AF75-34E78890E636}"/>
              </a:ext>
            </a:extLst>
          </p:cNvPr>
          <p:cNvSpPr/>
          <p:nvPr/>
        </p:nvSpPr>
        <p:spPr>
          <a:xfrm>
            <a:off x="-17346" y="1"/>
            <a:ext cx="12441654" cy="6857999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BE2FA-4E0B-2046-9694-6F595B6044A0}"/>
              </a:ext>
            </a:extLst>
          </p:cNvPr>
          <p:cNvSpPr/>
          <p:nvPr/>
        </p:nvSpPr>
        <p:spPr>
          <a:xfrm>
            <a:off x="648349" y="1520118"/>
            <a:ext cx="111102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Convene stakeholders to chart the course together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6EAFB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implementing equitable management for long-term coordination and financing of global marine life observation and applications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Leverage emerging innovation to democratize marine life knowledge,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6EAFB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using ‘omics, acoustics, imaging, and AI, and a sequence-based Ocean Biocode of global marine species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Integrate biodiversity into a global ocean observation system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6EAFB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establishing and promoting interoperable biodiversity standards, integrating with other disciplines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Apply enhanced knowledge of marine life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6EAFB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co-develop solutions, informing conservation and sustainable use of marine life by trained stakeholders in every coastal nation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6EAFB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F9709-A5A3-7F4F-BBED-47AF8A57C18D}"/>
              </a:ext>
            </a:extLst>
          </p:cNvPr>
          <p:cNvSpPr txBox="1"/>
          <p:nvPr/>
        </p:nvSpPr>
        <p:spPr>
          <a:xfrm>
            <a:off x="648349" y="492188"/>
            <a:ext cx="9682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Marine Life 2030 will co-deliver solutions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4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99088-6B58-754C-BFFC-B35BDC88F514}"/>
              </a:ext>
            </a:extLst>
          </p:cNvPr>
          <p:cNvSpPr txBox="1"/>
          <p:nvPr/>
        </p:nvSpPr>
        <p:spPr>
          <a:xfrm>
            <a:off x="732083" y="6350534"/>
            <a:ext cx="4261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All-Atlantic 2021 Conference | 2-4 June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8DD701-E0B7-5643-8D96-96A14E05E764}"/>
              </a:ext>
            </a:extLst>
          </p:cNvPr>
          <p:cNvSpPr/>
          <p:nvPr/>
        </p:nvSpPr>
        <p:spPr>
          <a:xfrm>
            <a:off x="648350" y="5237866"/>
            <a:ext cx="11110264" cy="9103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248D5C-BDE7-4142-8A81-B9F3D368C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13" y="5262209"/>
            <a:ext cx="1408247" cy="861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D0890C-68F1-4F43-8CD3-21E761CB6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623" y="5343771"/>
            <a:ext cx="647700" cy="698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042ADB-9B66-6E42-B8D8-F98C08A34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005" y="5356471"/>
            <a:ext cx="685800" cy="673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BCC38F-ADB2-9B49-8D3E-D4095B393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411" y="5362821"/>
            <a:ext cx="660400" cy="660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6F37B0-240A-F541-A207-B3D3BABF74F9}"/>
              </a:ext>
            </a:extLst>
          </p:cNvPr>
          <p:cNvSpPr txBox="1"/>
          <p:nvPr/>
        </p:nvSpPr>
        <p:spPr>
          <a:xfrm>
            <a:off x="3016672" y="5308301"/>
            <a:ext cx="2064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solutions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ecosystem stressors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704AB1-8BCC-F249-87FA-C8E9BE5FE5C5}"/>
              </a:ext>
            </a:extLst>
          </p:cNvPr>
          <p:cNvSpPr txBox="1"/>
          <p:nvPr/>
        </p:nvSpPr>
        <p:spPr>
          <a:xfrm>
            <a:off x="6009151" y="5308301"/>
            <a:ext cx="1866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 9: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capacity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equitable access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0B5260-A1F8-8A47-8D38-79226F9A1407}"/>
              </a:ext>
            </a:extLst>
          </p:cNvPr>
          <p:cNvSpPr txBox="1"/>
          <p:nvPr/>
        </p:nvSpPr>
        <p:spPr>
          <a:xfrm>
            <a:off x="8769621" y="5308301"/>
            <a:ext cx="2957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 10: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 values and services,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humanity’s relationship with ocean</a:t>
            </a:r>
          </a:p>
        </p:txBody>
      </p:sp>
    </p:spTree>
    <p:extLst>
      <p:ext uri="{BB962C8B-B14F-4D97-AF65-F5344CB8AC3E}">
        <p14:creationId xmlns:p14="http://schemas.microsoft.com/office/powerpoint/2010/main" val="69386207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World Oceans Day: Don't be colour blind, help blue oceans keep the planet  green | | UN News">
            <a:extLst>
              <a:ext uri="{FF2B5EF4-FFF2-40B4-BE49-F238E27FC236}">
                <a16:creationId xmlns:a16="http://schemas.microsoft.com/office/drawing/2014/main" id="{E434BAF8-B26D-5443-8E2F-2587BA92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" y="-1042988"/>
            <a:ext cx="14458950" cy="78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8533E4-9F08-A745-A8D9-E742074A2C9A}"/>
              </a:ext>
            </a:extLst>
          </p:cNvPr>
          <p:cNvSpPr/>
          <p:nvPr/>
        </p:nvSpPr>
        <p:spPr>
          <a:xfrm>
            <a:off x="28577" y="-1028699"/>
            <a:ext cx="12441654" cy="788670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7BA83-C5BE-EA48-84EB-4F39CF4DE60D}"/>
              </a:ext>
            </a:extLst>
          </p:cNvPr>
          <p:cNvSpPr/>
          <p:nvPr/>
        </p:nvSpPr>
        <p:spPr>
          <a:xfrm>
            <a:off x="358588" y="5703808"/>
            <a:ext cx="11521846" cy="9103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CEFE2A-B453-BE43-820C-21701634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77" y="5723916"/>
            <a:ext cx="1408247" cy="861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F457D-E912-634C-84D9-339FA38B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74" y="5779721"/>
            <a:ext cx="1502095" cy="75848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0" name="Picture 2" descr="http://www.ioos.noaa.gov/communications/emblem/ioos_emblem_primary_b.gif">
            <a:extLst>
              <a:ext uri="{FF2B5EF4-FFF2-40B4-BE49-F238E27FC236}">
                <a16:creationId xmlns:a16="http://schemas.microsoft.com/office/drawing/2014/main" id="{633570EE-2332-F346-A84E-951B3A95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80" y="5792964"/>
            <a:ext cx="1668221" cy="73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E2353-06C7-C641-96ED-56A23DE09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793" y="5779721"/>
            <a:ext cx="1235596" cy="7584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Picture 2" descr="Smithsonian logo and symbol, meaning, history, PNG">
            <a:extLst>
              <a:ext uri="{FF2B5EF4-FFF2-40B4-BE49-F238E27FC236}">
                <a16:creationId xmlns:a16="http://schemas.microsoft.com/office/drawing/2014/main" id="{40EA6863-65A1-2A40-AAC8-A02B9482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47" y="5398468"/>
            <a:ext cx="2436048" cy="152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8F78EB-6203-6840-9047-FEE1C9470467}"/>
              </a:ext>
            </a:extLst>
          </p:cNvPr>
          <p:cNvSpPr/>
          <p:nvPr/>
        </p:nvSpPr>
        <p:spPr>
          <a:xfrm>
            <a:off x="487977" y="2286386"/>
            <a:ext cx="862219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Submit your Ocean Decade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(Program, Project, Activity, Contribution)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as Marine Life 2030 volunteer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2ABAA1-01F6-A246-8641-369803C4F8D6}"/>
              </a:ext>
            </a:extLst>
          </p:cNvPr>
          <p:cNvSpPr txBox="1"/>
          <p:nvPr/>
        </p:nvSpPr>
        <p:spPr>
          <a:xfrm>
            <a:off x="487978" y="1273160"/>
            <a:ext cx="2095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us! 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4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00725-C903-506C-64CD-6C6649CB57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 b="27575"/>
          <a:stretch/>
        </p:blipFill>
        <p:spPr>
          <a:xfrm>
            <a:off x="4050986" y="5974325"/>
            <a:ext cx="1329345" cy="36080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Picture 2" descr="OBIS (@OBISNetwork) | Twitter">
            <a:extLst>
              <a:ext uri="{FF2B5EF4-FFF2-40B4-BE49-F238E27FC236}">
                <a16:creationId xmlns:a16="http://schemas.microsoft.com/office/drawing/2014/main" id="{32AD5847-6572-B3E5-7068-57B3AE8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58" y="5775365"/>
            <a:ext cx="762840" cy="76284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FC028B-DDFA-E213-2040-E18654516D31}"/>
              </a:ext>
            </a:extLst>
          </p:cNvPr>
          <p:cNvSpPr txBox="1"/>
          <p:nvPr/>
        </p:nvSpPr>
        <p:spPr>
          <a:xfrm>
            <a:off x="3721390" y="1308367"/>
            <a:ext cx="4392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FDFF"/>
                </a:solidFill>
              </a:rPr>
              <a:t>marinelife2030.org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9C3E16-2BEF-34FF-2D96-FDC3FC5564BA}"/>
              </a:ext>
            </a:extLst>
          </p:cNvPr>
          <p:cNvCxnSpPr>
            <a:cxnSpLocks/>
          </p:cNvCxnSpPr>
          <p:nvPr/>
        </p:nvCxnSpPr>
        <p:spPr>
          <a:xfrm>
            <a:off x="2583423" y="1719436"/>
            <a:ext cx="969465" cy="0"/>
          </a:xfrm>
          <a:prstGeom prst="straightConnector1">
            <a:avLst/>
          </a:prstGeom>
          <a:ln w="28575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1E3AD92-1566-A0C1-7922-C365CED4DC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317" t="15610" r="32808" b="44643"/>
          <a:stretch/>
        </p:blipFill>
        <p:spPr>
          <a:xfrm>
            <a:off x="8302626" y="441671"/>
            <a:ext cx="3504557" cy="2814762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890391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393F2F-9399-72B0-0034-9B1A965CA260}"/>
              </a:ext>
            </a:extLst>
          </p:cNvPr>
          <p:cNvSpPr/>
          <p:nvPr/>
        </p:nvSpPr>
        <p:spPr>
          <a:xfrm>
            <a:off x="8668853" y="5518818"/>
            <a:ext cx="1518607" cy="12611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358CB4-E098-1B5D-0165-1DE5ECD48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425" y="5572948"/>
            <a:ext cx="1912582" cy="1181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D838446-B95D-4AB7-B8CA-D5804BB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E8D546E-0F46-4CC0-B2B1-8B2430D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352" y="-304275"/>
            <a:ext cx="5276088" cy="227685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AF1107-8D35-4E35-93C7-D3640946F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2313" y="2417085"/>
            <a:ext cx="6411487" cy="2970834"/>
          </a:xfrm>
        </p:spPr>
        <p:txBody>
          <a:bodyPr>
            <a:normAutofit/>
          </a:bodyPr>
          <a:lstStyle/>
          <a:p>
            <a:r>
              <a:rPr lang="en-US" sz="2800" dirty="0"/>
              <a:t>Frank Muller-Karger</a:t>
            </a:r>
          </a:p>
          <a:p>
            <a:r>
              <a:rPr lang="en-US" sz="2800" dirty="0"/>
              <a:t>carib@usf.edu</a:t>
            </a:r>
          </a:p>
          <a:p>
            <a:r>
              <a:rPr lang="en-US" sz="2800" dirty="0"/>
              <a:t>http://marinebon.org</a:t>
            </a:r>
          </a:p>
          <a:p>
            <a:r>
              <a:rPr lang="en-US" sz="2800" dirty="0"/>
              <a:t>http:/marinelife2030.org</a:t>
            </a:r>
          </a:p>
          <a:p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BB6DAA-DF95-CB28-83D3-A26085F7E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09" y="6008025"/>
            <a:ext cx="1373021" cy="69330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40473-E9DF-C477-B11E-B3841559F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 b="27575"/>
          <a:stretch/>
        </p:blipFill>
        <p:spPr>
          <a:xfrm>
            <a:off x="7192845" y="5595976"/>
            <a:ext cx="1329345" cy="36080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E618195-02DE-CA8B-1D49-DFD6F99E3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800" y="5566007"/>
            <a:ext cx="1320443" cy="1113755"/>
          </a:xfrm>
          <a:prstGeom prst="rect">
            <a:avLst/>
          </a:prstGeom>
        </p:spPr>
      </p:pic>
      <p:pic>
        <p:nvPicPr>
          <p:cNvPr id="30" name="Picture 29" descr="Official University of South Florida seal. ">
            <a:extLst>
              <a:ext uri="{FF2B5EF4-FFF2-40B4-BE49-F238E27FC236}">
                <a16:creationId xmlns:a16="http://schemas.microsoft.com/office/drawing/2014/main" id="{1423C7F5-5CB0-C552-EF31-F7AF4C4B98D1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2" y="5752350"/>
            <a:ext cx="1053089" cy="1001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313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91" y="1335024"/>
            <a:ext cx="6190488" cy="1179576"/>
          </a:xfrm>
        </p:spPr>
        <p:txBody>
          <a:bodyPr/>
          <a:lstStyle/>
          <a:p>
            <a:r>
              <a:rPr lang="en-US" sz="5400" dirty="0"/>
              <a:t>Purpose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11" y="2825496"/>
            <a:ext cx="6190488" cy="3346704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Serve as a regional collaboration hub of the IOOS/GOOS to address needs for marine biodiversity information:</a:t>
            </a:r>
          </a:p>
          <a:p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Gulf of Mexico and southeast US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International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58E93-7FCE-0C1D-D42B-31EA1B3FA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3" t="26576" r="8857" b="10736"/>
          <a:stretch/>
        </p:blipFill>
        <p:spPr>
          <a:xfrm>
            <a:off x="6689216" y="3335782"/>
            <a:ext cx="5216272" cy="27628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646" y="-754698"/>
            <a:ext cx="6167925" cy="2276856"/>
          </a:xfrm>
        </p:spPr>
        <p:txBody>
          <a:bodyPr>
            <a:normAutofit/>
          </a:bodyPr>
          <a:lstStyle/>
          <a:p>
            <a:r>
              <a:rPr lang="en-US" b="1" cap="all" spc="400" dirty="0">
                <a:solidFill>
                  <a:schemeClr val="bg1"/>
                </a:solidFill>
                <a:latin typeface="+mn-lt"/>
              </a:rPr>
              <a:t>Objectives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0371" y="1909914"/>
            <a:ext cx="8451514" cy="4585777"/>
          </a:xfrm>
        </p:spPr>
        <p:txBody>
          <a:bodyPr>
            <a:normAutofit fontScale="92500"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1.) Co-design biodiversity monitoring and assessment</a:t>
            </a:r>
          </a:p>
          <a:p>
            <a:pPr algn="l">
              <a:tabLst>
                <a:tab pos="396875" algn="l"/>
              </a:tabLst>
            </a:pPr>
            <a:r>
              <a:rPr lang="en-US" sz="2400" dirty="0">
                <a:solidFill>
                  <a:schemeClr val="bg1"/>
                </a:solidFill>
              </a:rPr>
              <a:t>	- Ecosystem services</a:t>
            </a:r>
          </a:p>
          <a:p>
            <a:pPr algn="l">
              <a:tabLst>
                <a:tab pos="396875" algn="l"/>
              </a:tabLst>
            </a:pPr>
            <a:r>
              <a:rPr lang="en-US" sz="2400" dirty="0">
                <a:solidFill>
                  <a:schemeClr val="bg1"/>
                </a:solidFill>
              </a:rPr>
              <a:t>	- Context: long-term change, human uses, management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2.) Converge on subsets of Essential Ocean Variables (EOVs) and Essential Biodiversity Variables (EBVs) for applications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3.) Contribute to protocols for distribution of products </a:t>
            </a:r>
          </a:p>
          <a:p>
            <a:pPr algn="l"/>
            <a:endParaRPr lang="en-US" sz="2400" dirty="0">
              <a:solidFill>
                <a:schemeClr val="bg1"/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4.) Serve as MBON Team Leader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86F1332-81F8-F8B0-71F9-5E3DDE29F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" t="17592" r="67877" b="8923"/>
          <a:stretch/>
        </p:blipFill>
        <p:spPr bwMode="auto">
          <a:xfrm>
            <a:off x="237987" y="4227190"/>
            <a:ext cx="3412384" cy="19276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9" y="986917"/>
            <a:ext cx="6190488" cy="1179576"/>
          </a:xfrm>
        </p:spPr>
        <p:txBody>
          <a:bodyPr/>
          <a:lstStyle/>
          <a:p>
            <a:r>
              <a:rPr lang="en-US" sz="5400" dirty="0"/>
              <a:t>Justification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2624447"/>
            <a:ext cx="11258797" cy="3731903"/>
          </a:xfrm>
        </p:spPr>
        <p:txBody>
          <a:bodyPr>
            <a:norm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b="1" dirty="0"/>
              <a:t>Need to quantify change</a:t>
            </a:r>
            <a:r>
              <a:rPr lang="en-US" sz="2800" dirty="0"/>
              <a:t> in biodiversity, biogeographic patterns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b="1" dirty="0"/>
              <a:t>Inform</a:t>
            </a:r>
            <a:r>
              <a:rPr lang="en-US" sz="2800" dirty="0"/>
              <a:t> research, applications (MBON, Marine Life 2030, SDG…)</a:t>
            </a:r>
          </a:p>
          <a:p>
            <a:pPr marL="571500" lvl="1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Address requirements</a:t>
            </a:r>
            <a:r>
              <a:rPr lang="en-US" sz="2400" dirty="0"/>
              <a:t> of Sanctuaries, other State/Federal entities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b="1" dirty="0"/>
              <a:t>Integrate in situ and remote sensing observations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b="1" dirty="0"/>
              <a:t>Lead change </a:t>
            </a:r>
            <a:r>
              <a:rPr lang="en-US" sz="2800" dirty="0"/>
              <a:t>in integrating biology into coastal and ocean monitoring (standardized approaches and shared information)</a:t>
            </a:r>
          </a:p>
          <a:p>
            <a:endParaRPr lang="en-US" sz="28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3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9" y="986917"/>
            <a:ext cx="6190488" cy="1179576"/>
          </a:xfrm>
        </p:spPr>
        <p:txBody>
          <a:bodyPr/>
          <a:lstStyle/>
          <a:p>
            <a:r>
              <a:rPr lang="en-US" sz="5400" dirty="0"/>
              <a:t>Approach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1920241"/>
            <a:ext cx="9311389" cy="4436110"/>
          </a:xfrm>
        </p:spPr>
        <p:txBody>
          <a:bodyPr>
            <a:normAutofit fontScale="92500" lnSpcReduction="20000"/>
          </a:bodyPr>
          <a:lstStyle/>
          <a:p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Work with users across two IOOS Regional Associations</a:t>
            </a:r>
          </a:p>
          <a:p>
            <a:pPr marL="685800" lvl="1" indent="-457200">
              <a:lnSpc>
                <a:spcPct val="120000"/>
              </a:lnSpc>
            </a:pPr>
            <a:r>
              <a:rPr lang="en-US" sz="2000" dirty="0"/>
              <a:t>(Southeast Coastal Ocean Observing Regional Association: SECOORA</a:t>
            </a:r>
          </a:p>
          <a:p>
            <a:pPr marL="685800" lvl="1" indent="-457200">
              <a:lnSpc>
                <a:spcPct val="120000"/>
              </a:lnSpc>
            </a:pPr>
            <a:r>
              <a:rPr lang="en-US" sz="2000" dirty="0"/>
              <a:t>Gulf of Mexico Coastal Ocean Observing System/GCOOS) </a:t>
            </a:r>
          </a:p>
          <a:p>
            <a:pPr lvl="1" indent="0">
              <a:lnSpc>
                <a:spcPct val="120000"/>
              </a:lnSpc>
              <a:buNone/>
            </a:pPr>
            <a:r>
              <a:rPr lang="en-US" sz="2000" dirty="0"/>
              <a:t>	Specifically: FKNMS, FGBNMS, State of Florida FWC and DEP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Leverage existing national observing, data analysis, and data management programs (in situ, remote sensing)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Close collaboration with OBIS, IOOS DMAC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Facilitate national, international collaborations</a:t>
            </a:r>
          </a:p>
          <a:p>
            <a:pPr marL="684213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use MBON as a community of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Utility case studies</a:t>
            </a:r>
          </a:p>
          <a:p>
            <a:endParaRPr lang="en-US" sz="24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AC470B0-6348-6C4F-ED37-D44B8F720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57" t="516" r="33194" b="49223"/>
          <a:stretch/>
        </p:blipFill>
        <p:spPr>
          <a:xfrm>
            <a:off x="8523798" y="3310127"/>
            <a:ext cx="3434964" cy="29260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1590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86" y="1035483"/>
            <a:ext cx="10171133" cy="117957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Co-design data flow with management users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3B2831-7DD2-B7B2-90C7-A9225CA9641C}"/>
              </a:ext>
            </a:extLst>
          </p:cNvPr>
          <p:cNvGrpSpPr/>
          <p:nvPr/>
        </p:nvGrpSpPr>
        <p:grpSpPr>
          <a:xfrm>
            <a:off x="833092" y="1527918"/>
            <a:ext cx="5917565" cy="935134"/>
            <a:chOff x="0" y="0"/>
            <a:chExt cx="5917996" cy="935653"/>
          </a:xfrm>
        </p:grpSpPr>
        <p:sp>
          <p:nvSpPr>
            <p:cNvPr id="6" name="Text Box 35">
              <a:extLst>
                <a:ext uri="{FF2B5EF4-FFF2-40B4-BE49-F238E27FC236}">
                  <a16:creationId xmlns:a16="http://schemas.microsoft.com/office/drawing/2014/main" id="{A0E81713-6115-E7E0-DF30-A9D94F3EFF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29" y="665590"/>
              <a:ext cx="5903367" cy="2700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2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MBON Data Flow to promote data, metadata standards. From Benson et al., 2021. 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EABBE0-A7C9-9698-0BAF-89C6C3BB6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98514" cy="6432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2CA39C-4842-923F-536B-D4F0D8509DB8}"/>
              </a:ext>
            </a:extLst>
          </p:cNvPr>
          <p:cNvGrpSpPr/>
          <p:nvPr/>
        </p:nvGrpSpPr>
        <p:grpSpPr>
          <a:xfrm>
            <a:off x="293786" y="3219467"/>
            <a:ext cx="3054496" cy="2744743"/>
            <a:chOff x="-32704" y="865204"/>
            <a:chExt cx="3055081" cy="2754410"/>
          </a:xfrm>
        </p:grpSpPr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652B143F-A8AF-E3AD-61F8-70A313E7C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704" y="3191174"/>
              <a:ext cx="2798346" cy="4284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2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12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NOAA MBON cruises (every 2 months)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8168BB30-4B58-39E9-33B0-88608FCF5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3" t="2037" r="10096" b="1968"/>
            <a:stretch/>
          </p:blipFill>
          <p:spPr bwMode="auto">
            <a:xfrm>
              <a:off x="1047" y="865204"/>
              <a:ext cx="3021330" cy="261923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7B71208-6486-E23D-22CA-A6AF68880E46}"/>
              </a:ext>
            </a:extLst>
          </p:cNvPr>
          <p:cNvSpPr txBox="1"/>
          <p:nvPr/>
        </p:nvSpPr>
        <p:spPr>
          <a:xfrm>
            <a:off x="3497152" y="2572376"/>
            <a:ext cx="85820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2. Build/analyze subsets of EOVs, EBVs, indicators:</a:t>
            </a:r>
          </a:p>
          <a:p>
            <a:pPr marL="573088" indent="-285750">
              <a:buFontTx/>
              <a:buChar char="-"/>
            </a:pPr>
            <a:r>
              <a:rPr lang="en-US" sz="2000" dirty="0"/>
              <a:t>Assess biodiversity, abundance, distribution of organisms</a:t>
            </a:r>
          </a:p>
          <a:p>
            <a:pPr marL="573088" lvl="1" indent="-285750">
              <a:buFontTx/>
              <a:buChar char="-"/>
            </a:pPr>
            <a:r>
              <a:rPr lang="en-US" sz="2000" dirty="0"/>
              <a:t>eDNA, acoustics, soundscapes, traditional sampling</a:t>
            </a:r>
          </a:p>
          <a:p>
            <a:pPr marL="573088" indent="-285750">
              <a:buFontTx/>
              <a:buChar char="-"/>
            </a:pPr>
            <a:r>
              <a:rPr lang="en-US" sz="2000" dirty="0"/>
              <a:t>Understand marine biogeography using remote sensing</a:t>
            </a:r>
          </a:p>
          <a:p>
            <a:pPr marL="573088" indent="-285750">
              <a:buFontTx/>
              <a:buChar char="-"/>
            </a:pPr>
            <a:r>
              <a:rPr lang="en-US" sz="2000" dirty="0"/>
              <a:t>Identify distribution and biodiversity hotspots</a:t>
            </a:r>
          </a:p>
          <a:p>
            <a:r>
              <a:rPr lang="en-US" sz="2000" dirty="0"/>
              <a:t>3. Interpret/publish biodiversity data (environmental, biology change)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7A672B-4C50-C828-6604-2076DE12DADF}"/>
              </a:ext>
            </a:extLst>
          </p:cNvPr>
          <p:cNvGrpSpPr/>
          <p:nvPr/>
        </p:nvGrpSpPr>
        <p:grpSpPr>
          <a:xfrm>
            <a:off x="4107852" y="4524488"/>
            <a:ext cx="6007210" cy="2055523"/>
            <a:chOff x="4652838" y="4992572"/>
            <a:chExt cx="6007210" cy="2055523"/>
          </a:xfrm>
        </p:grpSpPr>
        <p:pic>
          <p:nvPicPr>
            <p:cNvPr id="18" name="image5.png">
              <a:extLst>
                <a:ext uri="{FF2B5EF4-FFF2-40B4-BE49-F238E27FC236}">
                  <a16:creationId xmlns:a16="http://schemas.microsoft.com/office/drawing/2014/main" id="{AAA9FDBC-0BD3-4615-F125-8442BE087382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816"/>
            <a:stretch/>
          </p:blipFill>
          <p:spPr>
            <a:xfrm>
              <a:off x="4716448" y="4992572"/>
              <a:ext cx="5943600" cy="1659890"/>
            </a:xfrm>
            <a:prstGeom prst="rect">
              <a:avLst/>
            </a:prstGeom>
            <a:ln/>
          </p:spPr>
        </p:pic>
        <p:pic>
          <p:nvPicPr>
            <p:cNvPr id="19" name="image5.png">
              <a:extLst>
                <a:ext uri="{FF2B5EF4-FFF2-40B4-BE49-F238E27FC236}">
                  <a16:creationId xmlns:a16="http://schemas.microsoft.com/office/drawing/2014/main" id="{5D7AA223-7DB3-A9C4-00EA-1F1794BBD87E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39"/>
            <a:stretch/>
          </p:blipFill>
          <p:spPr>
            <a:xfrm>
              <a:off x="4652838" y="6632584"/>
              <a:ext cx="5943600" cy="415511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288855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34" y="500724"/>
            <a:ext cx="10874528" cy="1179576"/>
          </a:xfrm>
        </p:spPr>
        <p:txBody>
          <a:bodyPr>
            <a:normAutofit/>
          </a:bodyPr>
          <a:lstStyle/>
          <a:p>
            <a:r>
              <a:rPr lang="en-US" sz="3600" dirty="0"/>
              <a:t>4. Advance ‘</a:t>
            </a:r>
            <a:r>
              <a:rPr lang="en-US" sz="3600" dirty="0" err="1"/>
              <a:t>webinization</a:t>
            </a:r>
            <a:r>
              <a:rPr lang="en-US" sz="3600" dirty="0"/>
              <a:t>’ of MBON products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4" y="1889764"/>
            <a:ext cx="7869420" cy="4436110"/>
          </a:xfrm>
        </p:spPr>
        <p:txBody>
          <a:bodyPr>
            <a:normAutofit fontScale="77500" lnSpcReduction="20000"/>
          </a:bodyPr>
          <a:lstStyle/>
          <a:p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b="1" dirty="0"/>
              <a:t>Evolve open-source infographics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and synthesis applications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Collaboration with stakeholders and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IEA programs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Sanctuary Watch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 err="1"/>
              <a:t>EcoQuants</a:t>
            </a:r>
            <a:endParaRPr lang="en-US" sz="1800" dirty="0"/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NESDIS/</a:t>
            </a:r>
            <a:r>
              <a:rPr lang="en-US" sz="1800" dirty="0" err="1"/>
              <a:t>CoastWatch</a:t>
            </a:r>
            <a:endParaRPr lang="en-US" sz="1800" dirty="0"/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Florida Fish and Wildlife Research Institute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Office of National Marine Sanctuaries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Climate Program Office / NOAA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IOOS / IOOS RAs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Ocean Decade / Marine Life 2030, others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MBON / GEO BON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Apps: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“</a:t>
            </a:r>
            <a:r>
              <a:rPr lang="en-US" sz="1800" dirty="0" err="1"/>
              <a:t>Infographiq</a:t>
            </a:r>
            <a:r>
              <a:rPr lang="en-US" sz="1800" dirty="0"/>
              <a:t> ”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 err="1"/>
              <a:t>SeascapR</a:t>
            </a:r>
            <a:r>
              <a:rPr lang="en-US" sz="1800" dirty="0"/>
              <a:t>  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 err="1"/>
              <a:t>OceanViewer</a:t>
            </a:r>
            <a:r>
              <a:rPr lang="en-US" sz="1800" dirty="0"/>
              <a:t> (NESDIS/</a:t>
            </a:r>
            <a:r>
              <a:rPr lang="en-US" sz="1800" dirty="0" err="1"/>
              <a:t>CoastWatch</a:t>
            </a:r>
            <a:r>
              <a:rPr lang="en-US" sz="1800" dirty="0"/>
              <a:t>)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OBIS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800" dirty="0"/>
              <a:t>Dashboards, </a:t>
            </a:r>
            <a:r>
              <a:rPr lang="en-US" sz="1800" dirty="0" err="1"/>
              <a:t>storymaps</a:t>
            </a:r>
            <a:r>
              <a:rPr lang="en-US" sz="1800" dirty="0"/>
              <a:t>, narratives</a:t>
            </a:r>
          </a:p>
          <a:p>
            <a:endParaRPr lang="en-US" sz="18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9859F6-7ABA-D4E7-52BA-D125E7C6121F}"/>
              </a:ext>
            </a:extLst>
          </p:cNvPr>
          <p:cNvGrpSpPr/>
          <p:nvPr/>
        </p:nvGrpSpPr>
        <p:grpSpPr>
          <a:xfrm>
            <a:off x="5503396" y="1889764"/>
            <a:ext cx="5981700" cy="4210050"/>
            <a:chOff x="0" y="0"/>
            <a:chExt cx="5981700" cy="42100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FB524C-F2E8-65D0-897B-2F1556C4C967}"/>
                </a:ext>
              </a:extLst>
            </p:cNvPr>
            <p:cNvGrpSpPr/>
            <p:nvPr/>
          </p:nvGrpSpPr>
          <p:grpSpPr>
            <a:xfrm>
              <a:off x="0" y="0"/>
              <a:ext cx="5981700" cy="2857500"/>
              <a:chOff x="0" y="0"/>
              <a:chExt cx="5981700" cy="28575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5B87036-0346-2807-CB84-666C2DD69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317"/>
                <a:ext cx="5981700" cy="28391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927438A-9EE7-91CB-7258-9A178F0E9F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4975" y="0"/>
                <a:ext cx="314325" cy="200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1B56B2B7-A84F-4220-C5B1-9D8546E66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847976"/>
              <a:ext cx="5891212" cy="13620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0" dirty="0">
                  <a:solidFill>
                    <a:srgbClr val="1F497D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Online ‘</a:t>
              </a:r>
              <a:r>
                <a:rPr lang="en-US" sz="1200" i="0" dirty="0" err="1">
                  <a:solidFill>
                    <a:srgbClr val="1F497D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webenized</a:t>
              </a:r>
              <a:r>
                <a:rPr lang="en-US" sz="1200" i="0" dirty="0">
                  <a:solidFill>
                    <a:srgbClr val="1F497D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’ product developed jointly between the IEA and MBON</a:t>
              </a:r>
              <a:endParaRPr lang="en-US" sz="1200" dirty="0">
                <a:solidFill>
                  <a:srgbClr val="1F497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endParaRPr lang="en-US" sz="1200" i="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0" dirty="0">
                  <a:solidFill>
                    <a:srgbClr val="1F497D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Earth observation layers (e.g.,</a:t>
              </a:r>
              <a:r>
                <a:rPr lang="en-US" sz="1200" i="1" dirty="0">
                  <a:solidFill>
                    <a:srgbClr val="1F497D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i="0" dirty="0">
                  <a:solidFill>
                    <a:srgbClr val="1F497D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Seascapes, temperature, chlorophyll-a, etc.) are combined with ecosystem habitat maps. These are linked to an ‘infographic’ representing key or foundational species in a habitat. These would be linked to live data services via ERDDAP. Graphics or tabular data would be displayed or downloaded when clicking on a variable or a species for an area, such as a Marine Protected Area. Axes are dynamic. Thresholds could be adjusted by a user for example to issue email alerts when a threshold is exceeded.</a:t>
              </a:r>
              <a:endParaRPr lang="en-US" sz="900" i="1" dirty="0">
                <a:solidFill>
                  <a:srgbClr val="1F497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75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34" y="500724"/>
            <a:ext cx="10874528" cy="1179576"/>
          </a:xfrm>
        </p:spPr>
        <p:txBody>
          <a:bodyPr>
            <a:normAutofit/>
          </a:bodyPr>
          <a:lstStyle/>
          <a:p>
            <a:r>
              <a:rPr lang="en-US" sz="3600" dirty="0"/>
              <a:t>5. Engaging Users: National/Regional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1889763"/>
            <a:ext cx="8845067" cy="5027871"/>
          </a:xfrm>
        </p:spPr>
        <p:txBody>
          <a:bodyPr>
            <a:normAutofit lnSpcReduction="10000"/>
          </a:bodyPr>
          <a:lstStyle/>
          <a:p>
            <a:r>
              <a:rPr lang="en-US" sz="1600" b="1" dirty="0"/>
              <a:t>GCOOS and SECOORA stakeholder workshops</a:t>
            </a:r>
          </a:p>
          <a:p>
            <a:endParaRPr lang="en-US" sz="1600" b="1" dirty="0"/>
          </a:p>
          <a:p>
            <a:r>
              <a:rPr lang="en-US" sz="1600" dirty="0"/>
              <a:t>Link with:</a:t>
            </a:r>
          </a:p>
          <a:p>
            <a:r>
              <a:rPr lang="en-US" sz="1600" dirty="0"/>
              <a:t>	-NOAA Climate Program Office</a:t>
            </a:r>
          </a:p>
          <a:p>
            <a:r>
              <a:rPr lang="en-US" sz="1600" dirty="0"/>
              <a:t>	       Sanctuary Climate Indicators Task Force</a:t>
            </a:r>
          </a:p>
          <a:p>
            <a:r>
              <a:rPr lang="en-US" sz="1600" dirty="0"/>
              <a:t>	-ONMS and Sanctuary personnel</a:t>
            </a:r>
          </a:p>
          <a:p>
            <a:r>
              <a:rPr lang="en-US" sz="1600" dirty="0"/>
              <a:t>	-State of Florida / other states</a:t>
            </a:r>
          </a:p>
          <a:p>
            <a:endParaRPr lang="en-US" sz="1600" dirty="0"/>
          </a:p>
          <a:p>
            <a:r>
              <a:rPr lang="en-US" sz="1600" dirty="0"/>
              <a:t>SECOORA brings C. Ellis (social scientist) for facilitation</a:t>
            </a:r>
          </a:p>
          <a:p>
            <a:r>
              <a:rPr lang="en-US" sz="1600" dirty="0"/>
              <a:t>GCOOS provides Geographical Information System expertise</a:t>
            </a:r>
          </a:p>
          <a:p>
            <a:endParaRPr lang="en-US" sz="1600" dirty="0"/>
          </a:p>
          <a:p>
            <a:r>
              <a:rPr lang="en-US" sz="1600" dirty="0"/>
              <a:t>Year 1: two workshops </a:t>
            </a:r>
          </a:p>
          <a:p>
            <a:r>
              <a:rPr lang="en-US" sz="1600" dirty="0"/>
              <a:t>Y2-5:    one meeting in each region each year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416945-2F7D-0BF5-21A3-0AB966417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50" y="3052772"/>
            <a:ext cx="5381624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ioos.noaa.gov/communications/emblem/ioos_emblem_primary_b.gif">
            <a:extLst>
              <a:ext uri="{FF2B5EF4-FFF2-40B4-BE49-F238E27FC236}">
                <a16:creationId xmlns:a16="http://schemas.microsoft.com/office/drawing/2014/main" id="{F1CCE3AE-79BB-B74C-9DDC-F19D5825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64" y="3322129"/>
            <a:ext cx="749478" cy="32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50319B8-5F46-7E0B-04A9-FA36218F4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003" y="3780190"/>
            <a:ext cx="749478" cy="2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ee the source image">
            <a:extLst>
              <a:ext uri="{FF2B5EF4-FFF2-40B4-BE49-F238E27FC236}">
                <a16:creationId xmlns:a16="http://schemas.microsoft.com/office/drawing/2014/main" id="{74073334-1FA3-E21C-611C-31A519F27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300" y="4035244"/>
            <a:ext cx="564074" cy="28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2DEA23-4DAA-85D9-D353-E2164C5C3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36" y="2550943"/>
            <a:ext cx="1148932" cy="58015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321AECE-2339-A68F-F8C0-2A9974E65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6792" y="3466344"/>
            <a:ext cx="577632" cy="487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3471EE-65BB-8F52-BD37-579461D66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4115" y="2886525"/>
            <a:ext cx="814186" cy="40737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</p:pic>
      <p:pic>
        <p:nvPicPr>
          <p:cNvPr id="17" name="Picture 2" descr="OBIS (@OBISNetwork) | Twitter">
            <a:extLst>
              <a:ext uri="{FF2B5EF4-FFF2-40B4-BE49-F238E27FC236}">
                <a16:creationId xmlns:a16="http://schemas.microsoft.com/office/drawing/2014/main" id="{F26F9A14-1878-512C-4D0C-EB5CEFB2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759" y="2852777"/>
            <a:ext cx="448763" cy="448763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www.piscoweb.org/files/image/data/nms-logo.png">
            <a:extLst>
              <a:ext uri="{FF2B5EF4-FFF2-40B4-BE49-F238E27FC236}">
                <a16:creationId xmlns:a16="http://schemas.microsoft.com/office/drawing/2014/main" id="{799CD053-1DFC-B6E4-B5AF-DE8E69B10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24" t="-10088" r="-10331" b="-4906"/>
          <a:stretch/>
        </p:blipFill>
        <p:spPr bwMode="auto">
          <a:xfrm>
            <a:off x="8047387" y="4364311"/>
            <a:ext cx="418907" cy="42719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87709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34" y="500724"/>
            <a:ext cx="10874528" cy="1179576"/>
          </a:xfrm>
        </p:spPr>
        <p:txBody>
          <a:bodyPr>
            <a:normAutofit/>
          </a:bodyPr>
          <a:lstStyle/>
          <a:p>
            <a:r>
              <a:rPr lang="en-US" sz="3600" dirty="0"/>
              <a:t>5. Engaging Users: International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1889763"/>
            <a:ext cx="8845067" cy="5027871"/>
          </a:xfrm>
        </p:spPr>
        <p:txBody>
          <a:bodyPr>
            <a:normAutofit fontScale="92500" lnSpcReduction="10000"/>
          </a:bodyPr>
          <a:lstStyle/>
          <a:p>
            <a:r>
              <a:rPr lang="en-US" sz="1600" b="1" dirty="0"/>
              <a:t>MBON Secretariats</a:t>
            </a:r>
          </a:p>
          <a:p>
            <a:pPr defTabSz="285750"/>
            <a:r>
              <a:rPr lang="en-US" sz="1600" b="1" dirty="0"/>
              <a:t>	AIR Centre / Azores (Portugal):</a:t>
            </a:r>
          </a:p>
          <a:p>
            <a:pPr defTabSz="285750"/>
            <a:r>
              <a:rPr lang="en-US" sz="1600" b="1" dirty="0"/>
              <a:t>	- Joana Soares (Exec. Secretary)</a:t>
            </a:r>
          </a:p>
          <a:p>
            <a:pPr defTabSz="285750"/>
            <a:r>
              <a:rPr lang="en-US" sz="1600" b="1" dirty="0"/>
              <a:t>	- Adriano Lima (Technical / Engineering)</a:t>
            </a:r>
          </a:p>
          <a:p>
            <a:pPr defTabSz="285750"/>
            <a:r>
              <a:rPr lang="en-US" sz="1600" b="1" dirty="0"/>
              <a:t>	- Isabel Sousa-Pinto, Massa Nakaoka, Frank Muller-Karger (co-chairs)</a:t>
            </a:r>
          </a:p>
          <a:p>
            <a:pPr defTabSz="285750"/>
            <a:r>
              <a:rPr lang="en-US" sz="1600" b="1" dirty="0"/>
              <a:t>	</a:t>
            </a:r>
          </a:p>
          <a:p>
            <a:pPr defTabSz="285750"/>
            <a:r>
              <a:rPr lang="en-US" sz="1600" b="1" dirty="0"/>
              <a:t>	US IOOS</a:t>
            </a:r>
          </a:p>
          <a:p>
            <a:pPr defTabSz="285750"/>
            <a:r>
              <a:rPr lang="en-US" sz="1600" b="1" dirty="0"/>
              <a:t>	- Gabrielle Canonico</a:t>
            </a:r>
          </a:p>
          <a:p>
            <a:pPr defTabSz="285750"/>
            <a:endParaRPr lang="en-US" sz="1600" b="1" dirty="0"/>
          </a:p>
          <a:p>
            <a:pPr defTabSz="285750"/>
            <a:r>
              <a:rPr lang="en-US" sz="1600" b="1" dirty="0"/>
              <a:t>	Asia Pacific (AP) MBON</a:t>
            </a:r>
          </a:p>
          <a:p>
            <a:pPr defTabSz="285750"/>
            <a:r>
              <a:rPr lang="en-US" sz="1600" b="1" dirty="0"/>
              <a:t>	- Massa Nakaoka</a:t>
            </a:r>
          </a:p>
          <a:p>
            <a:pPr defTabSz="285750"/>
            <a:r>
              <a:rPr lang="en-US" sz="1600" b="1" dirty="0"/>
              <a:t>	-Take Yamashita</a:t>
            </a:r>
          </a:p>
          <a:p>
            <a:endParaRPr lang="en-US" sz="1600" b="1" dirty="0"/>
          </a:p>
          <a:p>
            <a:r>
              <a:rPr lang="en-US" sz="1600" b="1" dirty="0"/>
              <a:t>Marine Life 2030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SouthEast</a:t>
            </a:r>
            <a:r>
              <a:rPr lang="en-US" dirty="0"/>
              <a:t> MBON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DFB7C20-11FE-9B2F-9B31-44A90394E977}"/>
              </a:ext>
            </a:extLst>
          </p:cNvPr>
          <p:cNvGrpSpPr/>
          <p:nvPr/>
        </p:nvGrpSpPr>
        <p:grpSpPr>
          <a:xfrm>
            <a:off x="6109751" y="1655974"/>
            <a:ext cx="5969473" cy="4779000"/>
            <a:chOff x="2428829" y="238712"/>
            <a:chExt cx="7959297" cy="6376891"/>
          </a:xfrm>
        </p:grpSpPr>
        <p:grpSp>
          <p:nvGrpSpPr>
            <p:cNvPr id="6" name="Agrupar 2">
              <a:extLst>
                <a:ext uri="{FF2B5EF4-FFF2-40B4-BE49-F238E27FC236}">
                  <a16:creationId xmlns:a16="http://schemas.microsoft.com/office/drawing/2014/main" id="{BD708985-6116-78F0-C11B-BEE55E4972F5}"/>
                </a:ext>
              </a:extLst>
            </p:cNvPr>
            <p:cNvGrpSpPr/>
            <p:nvPr/>
          </p:nvGrpSpPr>
          <p:grpSpPr>
            <a:xfrm>
              <a:off x="2428829" y="238712"/>
              <a:ext cx="7959297" cy="6376891"/>
              <a:chOff x="2390739" y="152581"/>
              <a:chExt cx="7959297" cy="637689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F3172ED-6A63-DED7-13A3-C891503FEF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20" b="3041"/>
              <a:stretch/>
            </p:blipFill>
            <p:spPr bwMode="auto">
              <a:xfrm>
                <a:off x="7601250" y="4332882"/>
                <a:ext cx="383961" cy="383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3B371AE-2501-484F-8504-563B8206C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0062" y="4768940"/>
                <a:ext cx="1042" cy="181284"/>
              </a:xfrm>
              <a:prstGeom prst="straightConnector1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6" descr="Image result for obis">
                <a:extLst>
                  <a:ext uri="{FF2B5EF4-FFF2-40B4-BE49-F238E27FC236}">
                    <a16:creationId xmlns:a16="http://schemas.microsoft.com/office/drawing/2014/main" id="{B9C786A4-CEB4-834D-E068-B50E4CD10B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0999" y="4322876"/>
                <a:ext cx="689914" cy="421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DFFAB3-7633-8A0F-D40E-003656FF9068}"/>
                  </a:ext>
                </a:extLst>
              </p:cNvPr>
              <p:cNvSpPr txBox="1"/>
              <p:nvPr/>
            </p:nvSpPr>
            <p:spPr>
              <a:xfrm>
                <a:off x="5634042" y="4331593"/>
                <a:ext cx="2591254" cy="446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20">
                  <a:buClrTx/>
                  <a:defRPr/>
                </a:pPr>
                <a:r>
                  <a:rPr lang="en-US" sz="788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+ other national, </a:t>
                </a:r>
              </a:p>
              <a:p>
                <a:pPr defTabSz="685720">
                  <a:buClrTx/>
                  <a:defRPr/>
                </a:pPr>
                <a:r>
                  <a:rPr lang="en-US" sz="788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international data systems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505529-1C4F-A557-24B7-BCA0CAB9E11D}"/>
                  </a:ext>
                </a:extLst>
              </p:cNvPr>
              <p:cNvSpPr/>
              <p:nvPr/>
            </p:nvSpPr>
            <p:spPr>
              <a:xfrm>
                <a:off x="4780012" y="4307992"/>
                <a:ext cx="3279954" cy="451412"/>
              </a:xfrm>
              <a:prstGeom prst="rect">
                <a:avLst/>
              </a:prstGeom>
              <a:noFill/>
              <a:ln w="28575">
                <a:solidFill>
                  <a:srgbClr val="5AB4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20">
                  <a:buClrTx/>
                  <a:defRPr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Donut 14">
                <a:extLst>
                  <a:ext uri="{FF2B5EF4-FFF2-40B4-BE49-F238E27FC236}">
                    <a16:creationId xmlns:a16="http://schemas.microsoft.com/office/drawing/2014/main" id="{80043DE6-D271-0C78-EC4C-791C70748214}"/>
                  </a:ext>
                </a:extLst>
              </p:cNvPr>
              <p:cNvSpPr/>
              <p:nvPr/>
            </p:nvSpPr>
            <p:spPr>
              <a:xfrm>
                <a:off x="3153719" y="152581"/>
                <a:ext cx="6572526" cy="6065806"/>
              </a:xfrm>
              <a:prstGeom prst="donut">
                <a:avLst>
                  <a:gd name="adj" fmla="val 6840"/>
                </a:avLst>
              </a:prstGeom>
              <a:solidFill>
                <a:srgbClr val="63C3C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20">
                  <a:buClrTx/>
                  <a:defRPr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ectangle 3">
                <a:extLst>
                  <a:ext uri="{FF2B5EF4-FFF2-40B4-BE49-F238E27FC236}">
                    <a16:creationId xmlns:a16="http://schemas.microsoft.com/office/drawing/2014/main" id="{8019C71C-A4F8-D2B6-6843-E202BC181CAA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390739" y="5244290"/>
                <a:ext cx="7958645" cy="122303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A6611A"/>
                </a:solidFill>
              </a:ln>
            </p:spPr>
            <p:txBody>
              <a:bodyPr anchor="ctr"/>
              <a:lstStyle>
                <a:lvl1pPr marL="341313" indent="-341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  <a:cs typeface="+mn-cs"/>
                  </a:defRPr>
                </a:lvl1pPr>
                <a:lvl2pPr marL="741363" indent="-2841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2pPr>
                <a:lvl3pPr marL="11414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3pPr>
                <a:lvl4pPr marL="15986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4pPr>
                <a:lvl5pPr marL="20558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5pPr>
                <a:lvl6pPr marL="2514575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770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8966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161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91679" indent="-84535" defTabSz="685720" eaLnBrk="1" hangingPunct="1">
                  <a:spcBef>
                    <a:spcPts val="0"/>
                  </a:spcBef>
                  <a:spcAft>
                    <a:spcPts val="169"/>
                  </a:spcAft>
                  <a:buClrTx/>
                  <a:buFont typeface="Wingdings" panose="05000000000000000000" pitchFamily="2" charset="2"/>
                  <a:buChar char="ü"/>
                  <a:defRPr/>
                </a:pPr>
                <a:r>
                  <a:rPr lang="en-US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National Governments and Organizations</a:t>
                </a:r>
              </a:p>
              <a:p>
                <a:pPr marL="91679" indent="-84535" defTabSz="685720" eaLnBrk="1" hangingPunct="1">
                  <a:spcBef>
                    <a:spcPts val="0"/>
                  </a:spcBef>
                  <a:spcAft>
                    <a:spcPts val="169"/>
                  </a:spcAft>
                  <a:buClrTx/>
                  <a:buFont typeface="Wingdings" panose="05000000000000000000" pitchFamily="2" charset="2"/>
                  <a:buChar char="ü"/>
                  <a:defRPr/>
                </a:pPr>
                <a:r>
                  <a:rPr lang="en-US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International Organizations</a:t>
                </a:r>
              </a:p>
              <a:p>
                <a:pPr marL="91679" indent="-84535" defTabSz="685720" eaLnBrk="1" hangingPunct="1">
                  <a:spcBef>
                    <a:spcPts val="0"/>
                  </a:spcBef>
                  <a:spcAft>
                    <a:spcPts val="169"/>
                  </a:spcAft>
                  <a:buClrTx/>
                  <a:buFont typeface="Wingdings" panose="05000000000000000000" pitchFamily="2" charset="2"/>
                  <a:buChar char="ü"/>
                  <a:defRPr/>
                </a:pPr>
                <a:r>
                  <a:rPr lang="en-US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 Government Organizations</a:t>
                </a:r>
              </a:p>
              <a:p>
                <a:pPr marL="91679" indent="-84535" defTabSz="685720" eaLnBrk="1" hangingPunct="1">
                  <a:spcBef>
                    <a:spcPts val="0"/>
                  </a:spcBef>
                  <a:spcAft>
                    <a:spcPts val="169"/>
                  </a:spcAft>
                  <a:buClrTx/>
                  <a:buFont typeface="Wingdings" panose="05000000000000000000" pitchFamily="2" charset="2"/>
                  <a:buChar char="ü"/>
                  <a:defRPr/>
                </a:pPr>
                <a:r>
                  <a:rPr lang="en-US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Research Institutions</a:t>
                </a:r>
              </a:p>
              <a:p>
                <a:pPr marL="91679" indent="-84535" defTabSz="685720" eaLnBrk="1" hangingPunct="1">
                  <a:spcBef>
                    <a:spcPts val="0"/>
                  </a:spcBef>
                  <a:spcAft>
                    <a:spcPts val="169"/>
                  </a:spcAft>
                  <a:buClrTx/>
                  <a:buFont typeface="Wingdings" panose="05000000000000000000" pitchFamily="2" charset="2"/>
                  <a:buChar char="ü"/>
                  <a:defRPr/>
                </a:pPr>
                <a:r>
                  <a:rPr lang="en-US" sz="825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Citizen Scientists</a:t>
                </a:r>
              </a:p>
            </p:txBody>
          </p:sp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109BDCF7-4B5A-88FE-396F-30193679E10F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794458" y="4041001"/>
                <a:ext cx="3270499" cy="254786"/>
              </a:xfrm>
              <a:prstGeom prst="rect">
                <a:avLst/>
              </a:prstGeom>
              <a:solidFill>
                <a:srgbClr val="CC9900">
                  <a:alpha val="72549"/>
                </a:srgbClr>
              </a:solidFill>
              <a:ln w="38100">
                <a:solidFill>
                  <a:srgbClr val="5AB4AC"/>
                </a:solidFill>
              </a:ln>
            </p:spPr>
            <p:txBody>
              <a:bodyPr anchor="ctr"/>
              <a:lstStyle>
                <a:lvl1pPr marL="341313" indent="-341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  <a:cs typeface="+mn-cs"/>
                  </a:defRPr>
                </a:lvl1pPr>
                <a:lvl2pPr marL="741363" indent="-2841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2pPr>
                <a:lvl3pPr marL="11414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3pPr>
                <a:lvl4pPr marL="15986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4pPr>
                <a:lvl5pPr marL="20558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5pPr>
                <a:lvl6pPr marL="2514575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770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8966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161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 defTabSz="685720" eaLnBrk="1" hangingPunct="1">
                  <a:spcAft>
                    <a:spcPts val="191"/>
                  </a:spcAft>
                  <a:buClrTx/>
                  <a:buNone/>
                  <a:defRPr/>
                </a:pPr>
                <a:r>
                  <a:rPr lang="en-US" sz="788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 integration and dissemination</a:t>
                </a:r>
                <a:endParaRPr lang="en-US" sz="675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6014442C-E1E9-681F-9AA8-57EBB697A3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1584" y="452620"/>
                <a:ext cx="4347902" cy="5434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txBody>
              <a:bodyPr anchor="ctr"/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+mj-lt"/>
                    <a:ea typeface="ＭＳ Ｐゴシック" pitchFamily="34" charset="-128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itchFamily="-1" charset="0"/>
                    <a:ea typeface="ＭＳ Ｐゴシック" pitchFamily="34" charset="-128"/>
                    <a:cs typeface="ＭＳ Ｐゴシック" pitchFamily="-1" charset="-128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itchFamily="-1" charset="0"/>
                    <a:ea typeface="ＭＳ Ｐゴシック" pitchFamily="34" charset="-128"/>
                    <a:cs typeface="ＭＳ Ｐゴシック" pitchFamily="-1" charset="-128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itchFamily="-1" charset="0"/>
                    <a:ea typeface="ＭＳ Ｐゴシック" pitchFamily="34" charset="-128"/>
                    <a:cs typeface="ＭＳ Ｐゴシック" pitchFamily="-1" charset="-128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itchFamily="-1" charset="0"/>
                    <a:ea typeface="ＭＳ Ｐゴシック" pitchFamily="34" charset="-128"/>
                    <a:cs typeface="ＭＳ Ｐゴシック" pitchFamily="-1" charset="-128"/>
                  </a:defRPr>
                </a:lvl5pPr>
                <a:lvl6pPr marL="457196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defRPr>
                </a:lvl6pPr>
                <a:lvl7pPr marL="914391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defRPr>
                </a:lvl7pPr>
                <a:lvl8pPr marL="1371587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defRPr>
                </a:lvl8pPr>
                <a:lvl9pPr marL="1828782" algn="l" rtl="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defRPr>
                </a:lvl9pPr>
              </a:lstStyle>
              <a:p>
                <a:pPr algn="ctr" defTabSz="685720">
                  <a:spcAft>
                    <a:spcPts val="338"/>
                  </a:spcAft>
                  <a:buClrTx/>
                  <a:defRPr/>
                </a:pPr>
                <a:r>
                  <a:rPr lang="en-US" altLang="en-US" sz="1012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012" b="1" cap="small" dirty="0">
                    <a:solidFill>
                      <a:prstClr val="black"/>
                    </a:solidFill>
                    <a:latin typeface="Arial" panose="020B0604020202020204" pitchFamily="34" charset="0"/>
                    <a:ea typeface="Liberation Sans" panose="020B0604020202020204" pitchFamily="34" charset="0"/>
                    <a:cs typeface="Arial" panose="020B0604020202020204" pitchFamily="34" charset="0"/>
                  </a:rPr>
                  <a:t>Observing</a:t>
                </a:r>
                <a:r>
                  <a:rPr lang="en-US" altLang="en-US" sz="1012" b="1" cap="small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Life in the Oceans for societal benefit</a:t>
                </a:r>
              </a:p>
              <a:p>
                <a:pPr algn="ctr" defTabSz="685720">
                  <a:spcAft>
                    <a:spcPts val="338"/>
                  </a:spcAft>
                  <a:buClrTx/>
                  <a:defRPr/>
                </a:pPr>
                <a:r>
                  <a:rPr lang="en-US" altLang="en-US" sz="788" cap="small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(- INFORMATION FLOW -)</a:t>
                </a:r>
              </a:p>
            </p:txBody>
          </p:sp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8A232024-2CB5-742B-556E-21B78C6990D2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391391" y="4991503"/>
                <a:ext cx="7958645" cy="234913"/>
              </a:xfrm>
              <a:prstGeom prst="rect">
                <a:avLst/>
              </a:prstGeom>
              <a:solidFill>
                <a:srgbClr val="A6611A">
                  <a:alpha val="60000"/>
                </a:srgbClr>
              </a:solidFill>
              <a:ln w="38100">
                <a:solidFill>
                  <a:srgbClr val="A6611A"/>
                </a:solidFill>
              </a:ln>
            </p:spPr>
            <p:txBody>
              <a:bodyPr anchor="t"/>
              <a:lstStyle>
                <a:lvl1pPr marL="341313" indent="-341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  <a:cs typeface="+mn-cs"/>
                  </a:defRPr>
                </a:lvl1pPr>
                <a:lvl2pPr marL="741363" indent="-2841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2pPr>
                <a:lvl3pPr marL="11414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3pPr>
                <a:lvl4pPr marL="15986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4pPr>
                <a:lvl5pPr marL="20558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34" charset="-128"/>
                  </a:defRPr>
                </a:lvl5pPr>
                <a:lvl6pPr marL="2514575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770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8966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161" indent="-228597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 defTabSz="685720" eaLnBrk="1" hangingPunct="1">
                  <a:spcBef>
                    <a:spcPts val="0"/>
                  </a:spcBef>
                  <a:spcAft>
                    <a:spcPts val="338"/>
                  </a:spcAft>
                  <a:buClrTx/>
                  <a:buNone/>
                  <a:defRPr/>
                </a:pPr>
                <a:r>
                  <a:rPr lang="en-US" sz="788" b="1" cap="small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 Data Providers and Users</a:t>
                </a:r>
              </a:p>
            </p:txBody>
          </p:sp>
          <p:pic>
            <p:nvPicPr>
              <p:cNvPr id="28" name="Picture 2" descr="Image result for geobon logo">
                <a:extLst>
                  <a:ext uri="{FF2B5EF4-FFF2-40B4-BE49-F238E27FC236}">
                    <a16:creationId xmlns:a16="http://schemas.microsoft.com/office/drawing/2014/main" id="{48AA7979-9899-D446-28FE-0C25A591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6318" y="1923166"/>
                <a:ext cx="1551773" cy="509524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Image result for geobon logo">
                <a:extLst>
                  <a:ext uri="{FF2B5EF4-FFF2-40B4-BE49-F238E27FC236}">
                    <a16:creationId xmlns:a16="http://schemas.microsoft.com/office/drawing/2014/main" id="{339425B8-7633-5574-8F2C-3A9A33305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6843" y="2466015"/>
                <a:ext cx="1456954" cy="742464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8" descr="http://gender-climate.org/wp-content/uploads/2014/10/cbd-logo-web-green-en.gif">
                <a:extLst>
                  <a:ext uri="{FF2B5EF4-FFF2-40B4-BE49-F238E27FC236}">
                    <a16:creationId xmlns:a16="http://schemas.microsoft.com/office/drawing/2014/main" id="{0610616E-80E3-E5BD-313E-42EA25C96E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4277" y="5947304"/>
                <a:ext cx="1249129" cy="499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EF1F616-C4DA-60D5-A7E7-D6479433B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97716" y="5993098"/>
                <a:ext cx="956172" cy="439941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2960435-4B15-1A0D-C0FB-19C37BCEC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13300" y="5933578"/>
                <a:ext cx="890833" cy="50853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D94C379-30BE-0FA6-CE5C-0A9502C0F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33394" y="6048197"/>
                <a:ext cx="945476" cy="34793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E636D1F-8920-2ABD-2FC6-0397B3289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48890" y="5308866"/>
                <a:ext cx="650429" cy="62380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7619EFD-123D-7D85-1BAA-9396FE134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03023" y="5284678"/>
                <a:ext cx="714053" cy="68668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836CBD6-F680-3833-F1B1-278AA5FB84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50000"/>
              <a:stretch/>
            </p:blipFill>
            <p:spPr>
              <a:xfrm>
                <a:off x="7344063" y="5284471"/>
                <a:ext cx="649658" cy="64816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58D39A6-84D2-3B43-8057-57D27EC30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8269" y="5317248"/>
                <a:ext cx="661637" cy="611965"/>
              </a:xfrm>
              <a:prstGeom prst="rect">
                <a:avLst/>
              </a:prstGeom>
            </p:spPr>
          </p:pic>
          <p:pic>
            <p:nvPicPr>
              <p:cNvPr id="38" name="Picture 2" descr="Image result for geobon logo">
                <a:extLst>
                  <a:ext uri="{FF2B5EF4-FFF2-40B4-BE49-F238E27FC236}">
                    <a16:creationId xmlns:a16="http://schemas.microsoft.com/office/drawing/2014/main" id="{FD4A9B0E-5DB5-B7A5-E0FC-1A02CCC2A9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5538" y="5924649"/>
                <a:ext cx="1067332" cy="604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7">
                <a:extLst>
                  <a:ext uri="{FF2B5EF4-FFF2-40B4-BE49-F238E27FC236}">
                    <a16:creationId xmlns:a16="http://schemas.microsoft.com/office/drawing/2014/main" id="{01EB030A-B6B0-4E22-6D88-B42852F3E6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20" b="3041"/>
              <a:stretch/>
            </p:blipFill>
            <p:spPr bwMode="auto">
              <a:xfrm>
                <a:off x="9623797" y="5293916"/>
                <a:ext cx="578696" cy="586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 descr="C:\fmk\FMK_docs\Papers\MBON_EBV-EOV_2017\Submittal_JAN2018\coauthors\UNEnvironment_Logo_English_Short_colour.png">
                <a:extLst>
                  <a:ext uri="{FF2B5EF4-FFF2-40B4-BE49-F238E27FC236}">
                    <a16:creationId xmlns:a16="http://schemas.microsoft.com/office/drawing/2014/main" id="{22592A75-3EBF-DCD8-EAE3-2D882462E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1651" y="5283923"/>
                <a:ext cx="1060666" cy="688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22F59E5-4794-8DCD-5A9A-D33165284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12697" y="5322368"/>
                <a:ext cx="874918" cy="645118"/>
              </a:xfrm>
              <a:prstGeom prst="rect">
                <a:avLst/>
              </a:prstGeom>
            </p:spPr>
          </p:pic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87219419-7BDF-B0E1-EF66-D643B477D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3340" y="6065845"/>
                <a:ext cx="1035976" cy="309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F345B37-3BAA-1263-B5D2-817E7F91F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1539" y="2852484"/>
                <a:ext cx="1318940" cy="666000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7E558F6-32ED-19CD-5979-51DFB4718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31873" y="1773613"/>
                <a:ext cx="1210873" cy="842347"/>
              </a:xfrm>
              <a:prstGeom prst="rect">
                <a:avLst/>
              </a:prstGeom>
              <a:ln w="38100">
                <a:solidFill>
                  <a:srgbClr val="0070C0"/>
                </a:solidFill>
              </a:ln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2E5143A-EC2E-3479-DB38-1E33215F8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76158" y="2443723"/>
                <a:ext cx="1264093" cy="775978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</p:pic>
        </p:grpSp>
        <p:pic>
          <p:nvPicPr>
            <p:cNvPr id="7" name="Imagem 46">
              <a:extLst>
                <a:ext uri="{FF2B5EF4-FFF2-40B4-BE49-F238E27FC236}">
                  <a16:creationId xmlns:a16="http://schemas.microsoft.com/office/drawing/2014/main" id="{5BF04E3B-1CE1-95A4-6DD0-1A27866E0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644" y="2931738"/>
              <a:ext cx="1537090" cy="768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744869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1_Title 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{B769B7DD-3DC5-4599-BCA6-28CC020AECCB}tf89338750_win32</Template>
  <TotalTime>2544</TotalTime>
  <Words>1258</Words>
  <Application>Microsoft Office PowerPoint</Application>
  <PresentationFormat>Widescreen</PresentationFormat>
  <Paragraphs>209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Courier New</vt:lpstr>
      <vt:lpstr>Helvetica Neue</vt:lpstr>
      <vt:lpstr>OpenSans</vt:lpstr>
      <vt:lpstr>OpenSans-Bold</vt:lpstr>
      <vt:lpstr>Roboto</vt:lpstr>
      <vt:lpstr>Times New Roman</vt:lpstr>
      <vt:lpstr>Univers</vt:lpstr>
      <vt:lpstr>Wingdings</vt:lpstr>
      <vt:lpstr>GradientUnivers</vt:lpstr>
      <vt:lpstr>1_Title Content Slide</vt:lpstr>
      <vt:lpstr>Office Theme</vt:lpstr>
      <vt:lpstr>20_Office Theme</vt:lpstr>
      <vt:lpstr>Galaxy</vt:lpstr>
      <vt:lpstr>Purpose</vt:lpstr>
      <vt:lpstr>Objectives</vt:lpstr>
      <vt:lpstr>Justification</vt:lpstr>
      <vt:lpstr>Approach</vt:lpstr>
      <vt:lpstr>PowerPoint Presentation</vt:lpstr>
      <vt:lpstr>4. Advance ‘webinization’ of MBON products </vt:lpstr>
      <vt:lpstr>5. Engaging Users: National/Regional</vt:lpstr>
      <vt:lpstr>5. Engaging Users: International</vt:lpstr>
      <vt:lpstr>PowerPoint Presentation</vt:lpstr>
      <vt:lpstr>PowerPoint Presentation</vt:lpstr>
      <vt:lpstr>MBON Pole to Pole</vt:lpstr>
      <vt:lpstr>PowerPoint Presentation</vt:lpstr>
      <vt:lpstr>PowerPoint Presentation</vt:lpstr>
      <vt:lpstr>GOOS BioEco Metadata Portal (goosocean.org)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</dc:title>
  <dc:creator>Frank Muller-Karger</dc:creator>
  <cp:lastModifiedBy>Frank Muller-Karger</cp:lastModifiedBy>
  <cp:revision>54</cp:revision>
  <dcterms:created xsi:type="dcterms:W3CDTF">2022-09-04T13:53:58Z</dcterms:created>
  <dcterms:modified xsi:type="dcterms:W3CDTF">2022-10-28T22:55:48Z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