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21945600" cy="32918400"/>
  <p:notesSz cx="32918400" cy="219456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oster" id="{95908255-b66b-9ddb-0079-7a6f61ad8df3}">
          <p14:sldIdLst>
            <p14:sldId id="25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STER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band"/>
          <p:cNvSpPr/>
          <p:nvPr/>
        </p:nvSpPr>
        <p:spPr>
          <a:xfrm>
            <a:off x="0" y="0"/>
            <a:ext cx="21945600" cy="4846320"/>
          </a:xfrm>
          <a:prstGeom prst="rect">
            <a:avLst/>
          </a:prstGeom>
          <a:solidFill>
            <a:srgbClr val="01375F"/>
          </a:solidFill>
          <a:ln w="12700">
            <a:solidFill>
              <a:srgbClr val="01375F"/>
            </a:solidFill>
            <a:prstDash val="solid"/>
          </a:ln>
        </p:spPr>
      </p:sp>
      <p:pic>
        <p:nvPicPr>
          <p:cNvPr id="3" name="logo white" descr="/Users/bbest/Github/bbest/mbon-bio-idx_private/meetings/2026-10-14_all-hands/img/mbon-logo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2960" y="640080"/>
            <a:ext cx="5120640" cy="524298"/>
          </a:xfrm>
          <a:prstGeom prst="rect">
            <a:avLst/>
          </a:prstGeom>
        </p:spPr>
      </p:pic>
      <p:sp>
        <p:nvSpPr>
          <p:cNvPr id="4" name="title"/>
          <p:cNvSpPr txBox="1"/>
          <p:nvPr/>
        </p:nvSpPr>
        <p:spPr>
          <a:xfrm>
            <a:off x="822960" y="1417320"/>
            <a:ext cx="202996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400" b="1" dirty="0">
                <a:solidFill>
                  <a:srgbClr val="FFFFFF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Poster title, 64 pt Space Grotesk bold</a:t>
            </a:r>
            <a:endParaRPr lang="en-US" sz="6400" dirty="0"/>
          </a:p>
        </p:txBody>
      </p:sp>
      <p:sp>
        <p:nvSpPr>
          <p:cNvPr id="5" name="subtitle"/>
          <p:cNvSpPr txBox="1"/>
          <p:nvPr/>
        </p:nvSpPr>
        <p:spPr>
          <a:xfrm>
            <a:off x="822960" y="2788920"/>
            <a:ext cx="20299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EAF3F7"/>
                </a:solidFill>
              </a:rPr>
              <a:t>Subtitle, 26 pt IBM Plex Sans in text-on-dark</a:t>
            </a:r>
            <a:endParaRPr lang="en-US" sz="2600" dirty="0"/>
          </a:p>
        </p:txBody>
      </p:sp>
      <p:sp>
        <p:nvSpPr>
          <p:cNvPr id="6" name="authors"/>
          <p:cNvSpPr txBox="1"/>
          <p:nvPr/>
        </p:nvSpPr>
        <p:spPr>
          <a:xfrm>
            <a:off x="822960" y="3749040"/>
            <a:ext cx="20299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9DB9C7"/>
                </a:solidFill>
              </a:rPr>
              <a:t>Authors · affiliations · meeting and date, 18 pt muted</a:t>
            </a:r>
            <a:endParaRPr lang="en-US" sz="1800" dirty="0"/>
          </a:p>
        </p:txBody>
      </p:sp>
      <p:sp>
        <p:nvSpPr>
          <p:cNvPr id="7" name="label Section one"/>
          <p:cNvSpPr txBox="1"/>
          <p:nvPr/>
        </p:nvSpPr>
        <p:spPr>
          <a:xfrm>
            <a:off x="822960" y="5486400"/>
            <a:ext cx="7315200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spc="360" kern="0" dirty="0">
                <a:solidFill>
                  <a:srgbClr val="15788F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SECTION ONE</a:t>
            </a:r>
            <a:endParaRPr lang="en-US" sz="2000" dirty="0"/>
          </a:p>
        </p:txBody>
      </p:sp>
      <p:sp>
        <p:nvSpPr>
          <p:cNvPr id="8" name="Section one card 1"/>
          <p:cNvSpPr/>
          <p:nvPr/>
        </p:nvSpPr>
        <p:spPr>
          <a:xfrm>
            <a:off x="822960" y="5989320"/>
            <a:ext cx="6583680" cy="548640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12700">
            <a:solidFill>
              <a:srgbClr val="DBE5EA"/>
            </a:solidFill>
            <a:prstDash val="solid"/>
          </a:ln>
          <a:effectLst>
            <a:outerShdw sx="100000" sy="100000" kx="0" ky="0" algn="bl" rotWithShape="0" blurRad="127000" dist="25400" dir="5400000">
              <a:srgbClr val="0F2230">
                <a:alpha val="10000"/>
              </a:srgbClr>
            </a:outerShdw>
          </a:effectLst>
        </p:spPr>
      </p:sp>
      <p:sp>
        <p:nvSpPr>
          <p:cNvPr id="9" name="Section one title 1"/>
          <p:cNvSpPr txBox="1"/>
          <p:nvPr/>
        </p:nvSpPr>
        <p:spPr>
          <a:xfrm>
            <a:off x="1097280" y="6263640"/>
            <a:ext cx="6035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1375F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Card title, 22 pt</a:t>
            </a:r>
            <a:endParaRPr lang="en-US" sz="2200" dirty="0"/>
          </a:p>
        </p:txBody>
      </p:sp>
      <p:sp>
        <p:nvSpPr>
          <p:cNvPr id="10" name="Section one text 1"/>
          <p:cNvSpPr txBox="1"/>
          <p:nvPr/>
        </p:nvSpPr>
        <p:spPr>
          <a:xfrm>
            <a:off x="1097280" y="6812280"/>
            <a:ext cx="60350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44606E"/>
                </a:solidFill>
              </a:rPr>
              <a:t>Body 15–17 pt in ink-500. Figures sit on a foam-50 backdrop above the title.</a:t>
            </a:r>
            <a:endParaRPr lang="en-US" sz="1500" dirty="0"/>
          </a:p>
        </p:txBody>
      </p:sp>
      <p:sp>
        <p:nvSpPr>
          <p:cNvPr id="11" name="Section one card 2"/>
          <p:cNvSpPr/>
          <p:nvPr/>
        </p:nvSpPr>
        <p:spPr>
          <a:xfrm>
            <a:off x="7680960" y="5989320"/>
            <a:ext cx="6583680" cy="548640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12700">
            <a:solidFill>
              <a:srgbClr val="DBE5EA"/>
            </a:solidFill>
            <a:prstDash val="solid"/>
          </a:ln>
          <a:effectLst>
            <a:outerShdw sx="100000" sy="100000" kx="0" ky="0" algn="bl" rotWithShape="0" blurRad="127000" dist="25400" dir="5400000">
              <a:srgbClr val="0F2230">
                <a:alpha val="10000"/>
              </a:srgbClr>
            </a:outerShdw>
          </a:effectLst>
        </p:spPr>
      </p:sp>
      <p:sp>
        <p:nvSpPr>
          <p:cNvPr id="12" name="Section one title 2"/>
          <p:cNvSpPr txBox="1"/>
          <p:nvPr/>
        </p:nvSpPr>
        <p:spPr>
          <a:xfrm>
            <a:off x="7955280" y="6263640"/>
            <a:ext cx="6035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1375F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Card title, 22 pt</a:t>
            </a:r>
            <a:endParaRPr lang="en-US" sz="2200" dirty="0"/>
          </a:p>
        </p:txBody>
      </p:sp>
      <p:sp>
        <p:nvSpPr>
          <p:cNvPr id="13" name="Section one text 2"/>
          <p:cNvSpPr txBox="1"/>
          <p:nvPr/>
        </p:nvSpPr>
        <p:spPr>
          <a:xfrm>
            <a:off x="7955280" y="6812280"/>
            <a:ext cx="60350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44606E"/>
                </a:solidFill>
              </a:rPr>
              <a:t>Body 15–17 pt in ink-500. Figures sit on a foam-50 backdrop above the title.</a:t>
            </a:r>
            <a:endParaRPr lang="en-US" sz="1500" dirty="0"/>
          </a:p>
        </p:txBody>
      </p:sp>
      <p:sp>
        <p:nvSpPr>
          <p:cNvPr id="14" name="Section one card 3"/>
          <p:cNvSpPr/>
          <p:nvPr/>
        </p:nvSpPr>
        <p:spPr>
          <a:xfrm>
            <a:off x="14538960" y="5989320"/>
            <a:ext cx="6583680" cy="548640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12700">
            <a:solidFill>
              <a:srgbClr val="DBE5EA"/>
            </a:solidFill>
            <a:prstDash val="solid"/>
          </a:ln>
          <a:effectLst>
            <a:outerShdw sx="100000" sy="100000" kx="0" ky="0" algn="bl" rotWithShape="0" blurRad="127000" dist="25400" dir="5400000">
              <a:srgbClr val="0F2230">
                <a:alpha val="10000"/>
              </a:srgbClr>
            </a:outerShdw>
          </a:effectLst>
        </p:spPr>
      </p:sp>
      <p:sp>
        <p:nvSpPr>
          <p:cNvPr id="15" name="Section one title 3"/>
          <p:cNvSpPr txBox="1"/>
          <p:nvPr/>
        </p:nvSpPr>
        <p:spPr>
          <a:xfrm>
            <a:off x="14813280" y="6263640"/>
            <a:ext cx="6035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1375F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Card title, 22 pt</a:t>
            </a:r>
            <a:endParaRPr lang="en-US" sz="2200" dirty="0"/>
          </a:p>
        </p:txBody>
      </p:sp>
      <p:sp>
        <p:nvSpPr>
          <p:cNvPr id="16" name="Section one text 3"/>
          <p:cNvSpPr txBox="1"/>
          <p:nvPr/>
        </p:nvSpPr>
        <p:spPr>
          <a:xfrm>
            <a:off x="14813280" y="6812280"/>
            <a:ext cx="60350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44606E"/>
                </a:solidFill>
              </a:rPr>
              <a:t>Body 15–17 pt in ink-500. Figures sit on a foam-50 backdrop above the title.</a:t>
            </a:r>
            <a:endParaRPr lang="en-US" sz="1500" dirty="0"/>
          </a:p>
        </p:txBody>
      </p:sp>
      <p:sp>
        <p:nvSpPr>
          <p:cNvPr id="17" name="label Section two"/>
          <p:cNvSpPr txBox="1"/>
          <p:nvPr/>
        </p:nvSpPr>
        <p:spPr>
          <a:xfrm>
            <a:off x="822960" y="12070080"/>
            <a:ext cx="7315200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spc="360" kern="0" dirty="0">
                <a:solidFill>
                  <a:srgbClr val="15788F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SECTION TWO</a:t>
            </a:r>
            <a:endParaRPr lang="en-US" sz="2000" dirty="0"/>
          </a:p>
        </p:txBody>
      </p:sp>
      <p:sp>
        <p:nvSpPr>
          <p:cNvPr id="18" name="Section two card 1"/>
          <p:cNvSpPr/>
          <p:nvPr/>
        </p:nvSpPr>
        <p:spPr>
          <a:xfrm>
            <a:off x="822960" y="12573000"/>
            <a:ext cx="6583680" cy="548640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12700">
            <a:solidFill>
              <a:srgbClr val="DBE5EA"/>
            </a:solidFill>
            <a:prstDash val="solid"/>
          </a:ln>
          <a:effectLst>
            <a:outerShdw sx="100000" sy="100000" kx="0" ky="0" algn="bl" rotWithShape="0" blurRad="127000" dist="25400" dir="5400000">
              <a:srgbClr val="0F2230">
                <a:alpha val="10000"/>
              </a:srgbClr>
            </a:outerShdw>
          </a:effectLst>
        </p:spPr>
      </p:sp>
      <p:sp>
        <p:nvSpPr>
          <p:cNvPr id="19" name="Section two title 1"/>
          <p:cNvSpPr txBox="1"/>
          <p:nvPr/>
        </p:nvSpPr>
        <p:spPr>
          <a:xfrm>
            <a:off x="1097280" y="12847320"/>
            <a:ext cx="6035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1375F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Card title, 22 pt</a:t>
            </a:r>
            <a:endParaRPr lang="en-US" sz="2200" dirty="0"/>
          </a:p>
        </p:txBody>
      </p:sp>
      <p:sp>
        <p:nvSpPr>
          <p:cNvPr id="20" name="Section two text 1"/>
          <p:cNvSpPr txBox="1"/>
          <p:nvPr/>
        </p:nvSpPr>
        <p:spPr>
          <a:xfrm>
            <a:off x="1097280" y="13395960"/>
            <a:ext cx="60350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44606E"/>
                </a:solidFill>
              </a:rPr>
              <a:t>Body 15–17 pt in ink-500. Figures sit on a foam-50 backdrop above the title.</a:t>
            </a:r>
            <a:endParaRPr lang="en-US" sz="1500" dirty="0"/>
          </a:p>
        </p:txBody>
      </p:sp>
      <p:sp>
        <p:nvSpPr>
          <p:cNvPr id="21" name="Section two card 2"/>
          <p:cNvSpPr/>
          <p:nvPr/>
        </p:nvSpPr>
        <p:spPr>
          <a:xfrm>
            <a:off x="7680960" y="12573000"/>
            <a:ext cx="6583680" cy="548640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12700">
            <a:solidFill>
              <a:srgbClr val="DBE5EA"/>
            </a:solidFill>
            <a:prstDash val="solid"/>
          </a:ln>
          <a:effectLst>
            <a:outerShdw sx="100000" sy="100000" kx="0" ky="0" algn="bl" rotWithShape="0" blurRad="127000" dist="25400" dir="5400000">
              <a:srgbClr val="0F2230">
                <a:alpha val="10000"/>
              </a:srgbClr>
            </a:outerShdw>
          </a:effectLst>
        </p:spPr>
      </p:sp>
      <p:sp>
        <p:nvSpPr>
          <p:cNvPr id="22" name="Section two title 2"/>
          <p:cNvSpPr txBox="1"/>
          <p:nvPr/>
        </p:nvSpPr>
        <p:spPr>
          <a:xfrm>
            <a:off x="7955280" y="12847320"/>
            <a:ext cx="6035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1375F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Card title, 22 pt</a:t>
            </a:r>
            <a:endParaRPr lang="en-US" sz="2200" dirty="0"/>
          </a:p>
        </p:txBody>
      </p:sp>
      <p:sp>
        <p:nvSpPr>
          <p:cNvPr id="23" name="Section two text 2"/>
          <p:cNvSpPr txBox="1"/>
          <p:nvPr/>
        </p:nvSpPr>
        <p:spPr>
          <a:xfrm>
            <a:off x="7955280" y="13395960"/>
            <a:ext cx="60350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44606E"/>
                </a:solidFill>
              </a:rPr>
              <a:t>Body 15–17 pt in ink-500. Figures sit on a foam-50 backdrop above the title.</a:t>
            </a:r>
            <a:endParaRPr lang="en-US" sz="1500" dirty="0"/>
          </a:p>
        </p:txBody>
      </p:sp>
      <p:sp>
        <p:nvSpPr>
          <p:cNvPr id="24" name="Section two card 3"/>
          <p:cNvSpPr/>
          <p:nvPr/>
        </p:nvSpPr>
        <p:spPr>
          <a:xfrm>
            <a:off x="14538960" y="12573000"/>
            <a:ext cx="6583680" cy="548640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12700">
            <a:solidFill>
              <a:srgbClr val="DBE5EA"/>
            </a:solidFill>
            <a:prstDash val="solid"/>
          </a:ln>
          <a:effectLst>
            <a:outerShdw sx="100000" sy="100000" kx="0" ky="0" algn="bl" rotWithShape="0" blurRad="127000" dist="25400" dir="5400000">
              <a:srgbClr val="0F2230">
                <a:alpha val="10000"/>
              </a:srgbClr>
            </a:outerShdw>
          </a:effectLst>
        </p:spPr>
      </p:sp>
      <p:sp>
        <p:nvSpPr>
          <p:cNvPr id="25" name="Section two title 3"/>
          <p:cNvSpPr txBox="1"/>
          <p:nvPr/>
        </p:nvSpPr>
        <p:spPr>
          <a:xfrm>
            <a:off x="14813280" y="12847320"/>
            <a:ext cx="6035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1375F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Card title, 22 pt</a:t>
            </a:r>
            <a:endParaRPr lang="en-US" sz="2200" dirty="0"/>
          </a:p>
        </p:txBody>
      </p:sp>
      <p:sp>
        <p:nvSpPr>
          <p:cNvPr id="26" name="Section two text 3"/>
          <p:cNvSpPr txBox="1"/>
          <p:nvPr/>
        </p:nvSpPr>
        <p:spPr>
          <a:xfrm>
            <a:off x="14813280" y="13395960"/>
            <a:ext cx="60350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44606E"/>
                </a:solidFill>
              </a:rPr>
              <a:t>Body 15–17 pt in ink-500. Figures sit on a foam-50 backdrop above the title.</a:t>
            </a:r>
            <a:endParaRPr lang="en-US" sz="1500" dirty="0"/>
          </a:p>
        </p:txBody>
      </p:sp>
      <p:sp>
        <p:nvSpPr>
          <p:cNvPr id="27" name="label Section three"/>
          <p:cNvSpPr txBox="1"/>
          <p:nvPr/>
        </p:nvSpPr>
        <p:spPr>
          <a:xfrm>
            <a:off x="822960" y="18653760"/>
            <a:ext cx="7315200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spc="360" kern="0" dirty="0">
                <a:solidFill>
                  <a:srgbClr val="15788F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SECTION THREE</a:t>
            </a:r>
            <a:endParaRPr lang="en-US" sz="2000" dirty="0"/>
          </a:p>
        </p:txBody>
      </p:sp>
      <p:sp>
        <p:nvSpPr>
          <p:cNvPr id="28" name="Section three card 1"/>
          <p:cNvSpPr/>
          <p:nvPr/>
        </p:nvSpPr>
        <p:spPr>
          <a:xfrm>
            <a:off x="822960" y="19156680"/>
            <a:ext cx="6583680" cy="548640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12700">
            <a:solidFill>
              <a:srgbClr val="DBE5EA"/>
            </a:solidFill>
            <a:prstDash val="solid"/>
          </a:ln>
          <a:effectLst>
            <a:outerShdw sx="100000" sy="100000" kx="0" ky="0" algn="bl" rotWithShape="0" blurRad="127000" dist="25400" dir="5400000">
              <a:srgbClr val="0F2230">
                <a:alpha val="10000"/>
              </a:srgbClr>
            </a:outerShdw>
          </a:effectLst>
        </p:spPr>
      </p:sp>
      <p:sp>
        <p:nvSpPr>
          <p:cNvPr id="29" name="Section three title 1"/>
          <p:cNvSpPr txBox="1"/>
          <p:nvPr/>
        </p:nvSpPr>
        <p:spPr>
          <a:xfrm>
            <a:off x="1097280" y="19431000"/>
            <a:ext cx="6035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1375F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Card title, 22 pt</a:t>
            </a:r>
            <a:endParaRPr lang="en-US" sz="2200" dirty="0"/>
          </a:p>
        </p:txBody>
      </p:sp>
      <p:sp>
        <p:nvSpPr>
          <p:cNvPr id="30" name="Section three text 1"/>
          <p:cNvSpPr txBox="1"/>
          <p:nvPr/>
        </p:nvSpPr>
        <p:spPr>
          <a:xfrm>
            <a:off x="1097280" y="19979640"/>
            <a:ext cx="60350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44606E"/>
                </a:solidFill>
              </a:rPr>
              <a:t>Body 15–17 pt in ink-500. Figures sit on a foam-50 backdrop above the title.</a:t>
            </a:r>
            <a:endParaRPr lang="en-US" sz="1500" dirty="0"/>
          </a:p>
        </p:txBody>
      </p:sp>
      <p:sp>
        <p:nvSpPr>
          <p:cNvPr id="31" name="Section three card 2"/>
          <p:cNvSpPr/>
          <p:nvPr/>
        </p:nvSpPr>
        <p:spPr>
          <a:xfrm>
            <a:off x="7680960" y="19156680"/>
            <a:ext cx="6583680" cy="548640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12700">
            <a:solidFill>
              <a:srgbClr val="DBE5EA"/>
            </a:solidFill>
            <a:prstDash val="solid"/>
          </a:ln>
          <a:effectLst>
            <a:outerShdw sx="100000" sy="100000" kx="0" ky="0" algn="bl" rotWithShape="0" blurRad="127000" dist="25400" dir="5400000">
              <a:srgbClr val="0F2230">
                <a:alpha val="10000"/>
              </a:srgbClr>
            </a:outerShdw>
          </a:effectLst>
        </p:spPr>
      </p:sp>
      <p:sp>
        <p:nvSpPr>
          <p:cNvPr id="32" name="Section three title 2"/>
          <p:cNvSpPr txBox="1"/>
          <p:nvPr/>
        </p:nvSpPr>
        <p:spPr>
          <a:xfrm>
            <a:off x="7955280" y="19431000"/>
            <a:ext cx="6035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1375F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Card title, 22 pt</a:t>
            </a:r>
            <a:endParaRPr lang="en-US" sz="2200" dirty="0"/>
          </a:p>
        </p:txBody>
      </p:sp>
      <p:sp>
        <p:nvSpPr>
          <p:cNvPr id="33" name="Section three text 2"/>
          <p:cNvSpPr txBox="1"/>
          <p:nvPr/>
        </p:nvSpPr>
        <p:spPr>
          <a:xfrm>
            <a:off x="7955280" y="19979640"/>
            <a:ext cx="60350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44606E"/>
                </a:solidFill>
              </a:rPr>
              <a:t>Body 15–17 pt in ink-500. Figures sit on a foam-50 backdrop above the title.</a:t>
            </a:r>
            <a:endParaRPr lang="en-US" sz="1500" dirty="0"/>
          </a:p>
        </p:txBody>
      </p:sp>
      <p:sp>
        <p:nvSpPr>
          <p:cNvPr id="34" name="Section three card 3"/>
          <p:cNvSpPr/>
          <p:nvPr/>
        </p:nvSpPr>
        <p:spPr>
          <a:xfrm>
            <a:off x="14538960" y="19156680"/>
            <a:ext cx="6583680" cy="548640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12700">
            <a:solidFill>
              <a:srgbClr val="DBE5EA"/>
            </a:solidFill>
            <a:prstDash val="solid"/>
          </a:ln>
          <a:effectLst>
            <a:outerShdw sx="100000" sy="100000" kx="0" ky="0" algn="bl" rotWithShape="0" blurRad="127000" dist="25400" dir="5400000">
              <a:srgbClr val="0F2230">
                <a:alpha val="10000"/>
              </a:srgbClr>
            </a:outerShdw>
          </a:effectLst>
        </p:spPr>
      </p:sp>
      <p:sp>
        <p:nvSpPr>
          <p:cNvPr id="35" name="Section three title 3"/>
          <p:cNvSpPr txBox="1"/>
          <p:nvPr/>
        </p:nvSpPr>
        <p:spPr>
          <a:xfrm>
            <a:off x="14813280" y="19431000"/>
            <a:ext cx="6035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1375F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Card title, 22 pt</a:t>
            </a:r>
            <a:endParaRPr lang="en-US" sz="2200" dirty="0"/>
          </a:p>
        </p:txBody>
      </p:sp>
      <p:sp>
        <p:nvSpPr>
          <p:cNvPr id="36" name="Section three text 3"/>
          <p:cNvSpPr txBox="1"/>
          <p:nvPr/>
        </p:nvSpPr>
        <p:spPr>
          <a:xfrm>
            <a:off x="14813280" y="19979640"/>
            <a:ext cx="60350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44606E"/>
                </a:solidFill>
              </a:rPr>
              <a:t>Body 15–17 pt in ink-500. Figures sit on a foam-50 backdrop above the title.</a:t>
            </a:r>
            <a:endParaRPr lang="en-US" sz="1500" dirty="0"/>
          </a:p>
        </p:txBody>
      </p:sp>
      <p:sp>
        <p:nvSpPr>
          <p:cNvPr id="37" name="label Pipeline motif and stat tiles"/>
          <p:cNvSpPr txBox="1"/>
          <p:nvPr/>
        </p:nvSpPr>
        <p:spPr>
          <a:xfrm>
            <a:off x="822960" y="24963120"/>
            <a:ext cx="10972800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spc="360" kern="0" dirty="0">
                <a:solidFill>
                  <a:srgbClr val="15788F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PIPELINE MOTIF AND STAT TILES</a:t>
            </a:r>
            <a:endParaRPr lang="en-US" sz="2000" dirty="0"/>
          </a:p>
        </p:txBody>
      </p:sp>
      <p:sp>
        <p:nvSpPr>
          <p:cNvPr id="38" name="chip dataset"/>
          <p:cNvSpPr txBox="1"/>
          <p:nvPr/>
        </p:nvSpPr>
        <p:spPr>
          <a:xfrm>
            <a:off x="822960" y="25511760"/>
            <a:ext cx="1760677" cy="868680"/>
          </a:xfrm>
          <a:prstGeom prst="roundRect">
            <a:avLst>
              <a:gd name="adj" fmla="val 50000"/>
            </a:avLst>
          </a:prstGeom>
          <a:solidFill>
            <a:srgbClr val="6D4AA7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dataset</a:t>
            </a:r>
            <a:endParaRPr lang="en-US" sz="2400" dirty="0"/>
          </a:p>
        </p:txBody>
      </p:sp>
      <p:sp>
        <p:nvSpPr>
          <p:cNvPr id="39" name="chip place"/>
          <p:cNvSpPr txBox="1"/>
          <p:nvPr/>
        </p:nvSpPr>
        <p:spPr>
          <a:xfrm>
            <a:off x="2826868" y="25511760"/>
            <a:ext cx="1760677" cy="868680"/>
          </a:xfrm>
          <a:prstGeom prst="roundRect">
            <a:avLst>
              <a:gd name="adj" fmla="val 50000"/>
            </a:avLst>
          </a:prstGeom>
          <a:solidFill>
            <a:srgbClr val="01375F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place</a:t>
            </a:r>
            <a:endParaRPr lang="en-US" sz="2400" dirty="0"/>
          </a:p>
        </p:txBody>
      </p:sp>
      <p:sp>
        <p:nvSpPr>
          <p:cNvPr id="40" name="chip method"/>
          <p:cNvSpPr txBox="1"/>
          <p:nvPr/>
        </p:nvSpPr>
        <p:spPr>
          <a:xfrm>
            <a:off x="4830775" y="25511760"/>
            <a:ext cx="1760677" cy="868680"/>
          </a:xfrm>
          <a:prstGeom prst="roundRect">
            <a:avLst>
              <a:gd name="adj" fmla="val 50000"/>
            </a:avLst>
          </a:prstGeom>
          <a:solidFill>
            <a:srgbClr val="15788F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method</a:t>
            </a:r>
            <a:endParaRPr lang="en-US" sz="2400" dirty="0"/>
          </a:p>
        </p:txBody>
      </p:sp>
      <p:sp>
        <p:nvSpPr>
          <p:cNvPr id="41" name="chip delivery"/>
          <p:cNvSpPr txBox="1"/>
          <p:nvPr/>
        </p:nvSpPr>
        <p:spPr>
          <a:xfrm>
            <a:off x="6834683" y="25511760"/>
            <a:ext cx="1760677" cy="868680"/>
          </a:xfrm>
          <a:prstGeom prst="roundRect">
            <a:avLst>
              <a:gd name="adj" fmla="val 50000"/>
            </a:avLst>
          </a:prstGeom>
          <a:solidFill>
            <a:srgbClr val="F2683F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delivery</a:t>
            </a:r>
            <a:endParaRPr lang="en-US" sz="2400" dirty="0"/>
          </a:p>
        </p:txBody>
      </p:sp>
      <p:sp>
        <p:nvSpPr>
          <p:cNvPr id="42" name="stat 121.9 M"/>
          <p:cNvSpPr/>
          <p:nvPr/>
        </p:nvSpPr>
        <p:spPr>
          <a:xfrm>
            <a:off x="9052560" y="25374600"/>
            <a:ext cx="3877056" cy="1737360"/>
          </a:xfrm>
          <a:prstGeom prst="roundRect">
            <a:avLst>
              <a:gd name="adj" fmla="val 10526"/>
            </a:avLst>
          </a:prstGeom>
          <a:solidFill>
            <a:srgbClr val="F1F7F9"/>
          </a:solidFill>
          <a:ln w="12700">
            <a:solidFill>
              <a:srgbClr val="F1F7F9"/>
            </a:solidFill>
            <a:prstDash val="solid"/>
          </a:ln>
        </p:spPr>
      </p:sp>
      <p:sp>
        <p:nvSpPr>
          <p:cNvPr id="43" name="stat n 121.9 M"/>
          <p:cNvSpPr txBox="1"/>
          <p:nvPr/>
        </p:nvSpPr>
        <p:spPr>
          <a:xfrm>
            <a:off x="9281160" y="25539192"/>
            <a:ext cx="3419856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2456B8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121.9 M</a:t>
            </a:r>
            <a:endParaRPr lang="en-US" sz="4400" dirty="0"/>
          </a:p>
        </p:txBody>
      </p:sp>
      <p:sp>
        <p:nvSpPr>
          <p:cNvPr id="44" name="stat l 121.9 M"/>
          <p:cNvSpPr txBox="1"/>
          <p:nvPr/>
        </p:nvSpPr>
        <p:spPr>
          <a:xfrm>
            <a:off x="9281160" y="26426160"/>
            <a:ext cx="341985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44606E"/>
                </a:solidFill>
              </a:rPr>
              <a:t>big number in cobalt</a:t>
            </a:r>
            <a:endParaRPr lang="en-US" sz="1500" dirty="0"/>
          </a:p>
        </p:txBody>
      </p:sp>
      <p:sp>
        <p:nvSpPr>
          <p:cNvPr id="45" name="stat 7 × 7"/>
          <p:cNvSpPr/>
          <p:nvPr/>
        </p:nvSpPr>
        <p:spPr>
          <a:xfrm>
            <a:off x="13149072" y="25374600"/>
            <a:ext cx="3877056" cy="1737360"/>
          </a:xfrm>
          <a:prstGeom prst="roundRect">
            <a:avLst>
              <a:gd name="adj" fmla="val 10526"/>
            </a:avLst>
          </a:prstGeom>
          <a:solidFill>
            <a:srgbClr val="F1F7F9"/>
          </a:solidFill>
          <a:ln w="12700">
            <a:solidFill>
              <a:srgbClr val="F1F7F9"/>
            </a:solidFill>
            <a:prstDash val="solid"/>
          </a:ln>
        </p:spPr>
      </p:sp>
      <p:sp>
        <p:nvSpPr>
          <p:cNvPr id="46" name="stat n 7 × 7"/>
          <p:cNvSpPr txBox="1"/>
          <p:nvPr/>
        </p:nvSpPr>
        <p:spPr>
          <a:xfrm>
            <a:off x="13377672" y="25539192"/>
            <a:ext cx="3419856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2456B8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7 × 7</a:t>
            </a:r>
            <a:endParaRPr lang="en-US" sz="4400" dirty="0"/>
          </a:p>
        </p:txBody>
      </p:sp>
      <p:sp>
        <p:nvSpPr>
          <p:cNvPr id="47" name="stat l 7 × 7"/>
          <p:cNvSpPr txBox="1"/>
          <p:nvPr/>
        </p:nvSpPr>
        <p:spPr>
          <a:xfrm>
            <a:off x="13377672" y="26426160"/>
            <a:ext cx="341985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44606E"/>
                </a:solidFill>
              </a:rPr>
              <a:t>label in ink-500</a:t>
            </a:r>
            <a:endParaRPr lang="en-US" sz="1500" dirty="0"/>
          </a:p>
        </p:txBody>
      </p:sp>
      <p:sp>
        <p:nvSpPr>
          <p:cNvPr id="48" name="stat 80,791"/>
          <p:cNvSpPr/>
          <p:nvPr/>
        </p:nvSpPr>
        <p:spPr>
          <a:xfrm>
            <a:off x="17245584" y="25374600"/>
            <a:ext cx="3877056" cy="1737360"/>
          </a:xfrm>
          <a:prstGeom prst="roundRect">
            <a:avLst>
              <a:gd name="adj" fmla="val 10526"/>
            </a:avLst>
          </a:prstGeom>
          <a:solidFill>
            <a:srgbClr val="F1F7F9"/>
          </a:solidFill>
          <a:ln w="12700">
            <a:solidFill>
              <a:srgbClr val="F1F7F9"/>
            </a:solidFill>
            <a:prstDash val="solid"/>
          </a:ln>
        </p:spPr>
      </p:sp>
      <p:sp>
        <p:nvSpPr>
          <p:cNvPr id="49" name="stat n 80,791"/>
          <p:cNvSpPr txBox="1"/>
          <p:nvPr/>
        </p:nvSpPr>
        <p:spPr>
          <a:xfrm>
            <a:off x="17474184" y="25539192"/>
            <a:ext cx="3419856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2456B8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80,791</a:t>
            </a:r>
            <a:endParaRPr lang="en-US" sz="4400" dirty="0"/>
          </a:p>
        </p:txBody>
      </p:sp>
      <p:sp>
        <p:nvSpPr>
          <p:cNvPr id="50" name="stat l 80,791"/>
          <p:cNvSpPr txBox="1"/>
          <p:nvPr/>
        </p:nvSpPr>
        <p:spPr>
          <a:xfrm>
            <a:off x="17474184" y="26426160"/>
            <a:ext cx="341985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44606E"/>
                </a:solidFill>
              </a:rPr>
              <a:t>Space Grotesk bold</a:t>
            </a:r>
            <a:endParaRPr lang="en-US" sz="1500" dirty="0"/>
          </a:p>
        </p:txBody>
      </p:sp>
      <p:sp>
        <p:nvSpPr>
          <p:cNvPr id="51" name="footer band"/>
          <p:cNvSpPr/>
          <p:nvPr/>
        </p:nvSpPr>
        <p:spPr>
          <a:xfrm>
            <a:off x="0" y="30403800"/>
            <a:ext cx="21945600" cy="2514600"/>
          </a:xfrm>
          <a:prstGeom prst="rect">
            <a:avLst/>
          </a:prstGeom>
          <a:solidFill>
            <a:srgbClr val="F1F7F9"/>
          </a:solidFill>
          <a:ln w="12700">
            <a:solidFill>
              <a:srgbClr val="F1F7F9"/>
            </a:solidFill>
            <a:prstDash val="solid"/>
          </a:ln>
        </p:spPr>
      </p:sp>
      <p:pic>
        <p:nvPicPr>
          <p:cNvPr id="52" name="qr marineb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30678120"/>
            <a:ext cx="1417320" cy="1417320"/>
          </a:xfrm>
          <a:prstGeom prst="rect">
            <a:avLst/>
          </a:prstGeom>
        </p:spPr>
      </p:pic>
      <p:sp>
        <p:nvSpPr>
          <p:cNvPr id="53" name="qr caption"/>
          <p:cNvSpPr txBox="1"/>
          <p:nvPr/>
        </p:nvSpPr>
        <p:spPr>
          <a:xfrm>
            <a:off x="640080" y="32141160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44606E"/>
                </a:solidFill>
              </a:rPr>
              <a:t>QR codes 1.5 in with 10.5 pt captions</a:t>
            </a:r>
            <a:endParaRPr lang="en-US" sz="1050" dirty="0"/>
          </a:p>
        </p:txBody>
      </p:sp>
      <p:sp>
        <p:nvSpPr>
          <p:cNvPr id="54" name="funding"/>
          <p:cNvSpPr txBox="1"/>
          <p:nvPr/>
        </p:nvSpPr>
        <p:spPr>
          <a:xfrm>
            <a:off x="4114800" y="30723840"/>
            <a:ext cx="91440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44606E"/>
                </a:solidFill>
              </a:rPr>
              <a:t>Funding and acknowledgements, 12.5 pt ink-500. Partner logos at 0.9 in tall on the right.</a:t>
            </a:r>
            <a:endParaRPr lang="en-US" sz="1250" dirty="0"/>
          </a:p>
        </p:txBody>
      </p:sp>
      <p:pic>
        <p:nvPicPr>
          <p:cNvPr id="55" name="logo" descr="/Users/bbest/Github/bbest/mbon-bio-idx_private/meetings/2026-10-14_all-hands/img/mbon-logo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42080" y="31089600"/>
            <a:ext cx="4480560" cy="45876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BON v1">
  <a:themeElements>
    <a:clrScheme name="MBON v1">
      <a:dk1>
        <a:srgbClr val="0F2230"/>
      </a:dk1>
      <a:lt1>
        <a:srgbClr val="FFFFFF"/>
      </a:lt1>
      <a:dk2>
        <a:srgbClr val="01375F"/>
      </a:dk2>
      <a:lt2>
        <a:srgbClr val="F6FAFB"/>
      </a:lt2>
      <a:accent1>
        <a:srgbClr val="2456B8"/>
      </a:accent1>
      <a:accent2>
        <a:srgbClr val="38A7BB"/>
      </a:accent2>
      <a:accent3>
        <a:srgbClr val="F2683F"/>
      </a:accent3>
      <a:accent4>
        <a:srgbClr val="F5B53F"/>
      </a:accent4>
      <a:accent5>
        <a:srgbClr val="1A7A4E"/>
      </a:accent5>
      <a:accent6>
        <a:srgbClr val="6D4AA7"/>
      </a:accent6>
      <a:hlink>
        <a:srgbClr val="15788F"/>
      </a:hlink>
      <a:folHlink>
        <a:srgbClr val="6D4AA7"/>
      </a:folHlink>
    </a:clrScheme>
    <a:fontScheme name="MBON v1">
      <a:majorFont>
        <a:latin typeface="Space Grotesk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IBM Plex San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MBON brand v1 poster template 24x36</dc:title>
  <dc:subject>PptxGenJS Presentation</dc:subject>
  <dc:creator>MBON</dc:creator>
  <cp:lastModifiedBy>MBON</cp:lastModifiedBy>
  <cp:revision>1</cp:revision>
  <dcterms:created xsi:type="dcterms:W3CDTF">2026-10-07T15:39:33Z</dcterms:created>
  <dcterms:modified xsi:type="dcterms:W3CDTF">2026-10-07T15:39:33Z</dcterms:modified>
</cp:coreProperties>
</file>